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notesMasterIdLst>
    <p:notesMasterId r:id="rId23"/>
  </p:notesMasterIdLst>
  <p:sldIdLst>
    <p:sldId id="256" r:id="rId5"/>
    <p:sldId id="268" r:id="rId6"/>
    <p:sldId id="257" r:id="rId7"/>
    <p:sldId id="258" r:id="rId8"/>
    <p:sldId id="259" r:id="rId9"/>
    <p:sldId id="279" r:id="rId10"/>
    <p:sldId id="302" r:id="rId11"/>
    <p:sldId id="280" r:id="rId12"/>
    <p:sldId id="281" r:id="rId13"/>
    <p:sldId id="303" r:id="rId14"/>
    <p:sldId id="284" r:id="rId15"/>
    <p:sldId id="290" r:id="rId16"/>
    <p:sldId id="304" r:id="rId17"/>
    <p:sldId id="292" r:id="rId18"/>
    <p:sldId id="305" r:id="rId19"/>
    <p:sldId id="306" r:id="rId20"/>
    <p:sldId id="307"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B057-4A50-219F-630E-8FE6293CCF83}" v="1683" dt="2021-11-30T18:21:23.004"/>
    <p1510:client id="{114AC5CD-81D3-4F05-1AF6-1AF048F6C4B8}" v="4" dt="2021-09-25T21:51:51.423"/>
    <p1510:client id="{2AECE2E8-A1B8-9A19-1483-6CEC15297F46}" v="1" dt="2021-11-29T21:34:22.947"/>
    <p1510:client id="{3133489B-2342-CA7D-D5FA-C1AA1E423871}" v="220" dt="2021-10-06T02:34:31.292"/>
    <p1510:client id="{3286FDA7-8D4B-8720-A231-635F619CE51E}" v="870" dt="2021-10-21T17:03:14.625"/>
    <p1510:client id="{4836929C-DB49-0AC6-0D27-0326770D758C}" v="1" dt="2022-04-01T14:47:22.645"/>
    <p1510:client id="{5436DA4D-DDBC-6D8D-799F-6F35AD9E1196}" v="196" dt="2021-09-23T14:24:06.969"/>
    <p1510:client id="{6347B989-73A4-B35C-FEED-817FC6BD3F6B}" v="3" dt="2021-12-14T14:07:13.173"/>
    <p1510:client id="{6DE47747-9CF1-2827-6196-54AC7839F457}" v="88" dt="2021-12-12T23:31:57.187"/>
    <p1510:client id="{700ACBA8-6B48-C366-C65E-FF2C6EF7F874}" v="2494" dt="2021-11-18T17:49:05.152"/>
    <p1510:client id="{7687DCB9-512A-4050-B072-05B7529DCA60}" v="18" dt="2021-08-09T21:58:03.968"/>
    <p1510:client id="{97924C0F-573D-F123-A225-DA72513E63F7}" v="4" dt="2021-10-06T01:39:17.269"/>
    <p1510:client id="{AEADFADD-4CD6-7BEB-63A9-B61D235B7A75}" v="685" dt="2021-09-07T17:25:25.788"/>
    <p1510:client id="{B7347D52-4D17-F367-9DE6-6F3D949FFB92}" v="2319" dt="2021-09-09T15:38:21.703"/>
    <p1510:client id="{CC966ED0-B10D-50BB-C367-128E1BA399A0}" v="1974" dt="2021-08-12T02:09:16.585"/>
    <p1510:client id="{D6AEC9FB-ED6F-48F7-89C4-4F57D54A5A01}" v="1" dt="2021-09-23T13:48:01.692"/>
    <p1510:client id="{E5B7C042-EBE0-7EC0-5ACB-9472C2771786}" v="991" dt="2021-08-19T14:59:57.745"/>
    <p1510:client id="{E932062A-3F6F-752B-C2B0-F7124A6F63CC}" v="1118" dt="2021-10-10T15:26:27.573"/>
    <p1510:client id="{EF27991E-ED65-0281-B311-17D89A26C94D}" v="2781" dt="2021-11-30T04:08:12.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 Tabanli" userId="S::mtabanli@middlesexcc.edu::d02b9af5-3a92-4b23-814e-3d5311dc22a5" providerId="AD" clId="Web-{6347B989-73A4-B35C-FEED-817FC6BD3F6B}"/>
    <pc:docChg chg="modSld">
      <pc:chgData name="Moe Tabanli" userId="S::mtabanli@middlesexcc.edu::d02b9af5-3a92-4b23-814e-3d5311dc22a5" providerId="AD" clId="Web-{6347B989-73A4-B35C-FEED-817FC6BD3F6B}" dt="2021-12-14T14:07:13.173" v="2" actId="20577"/>
      <pc:docMkLst>
        <pc:docMk/>
      </pc:docMkLst>
      <pc:sldChg chg="modSp">
        <pc:chgData name="Moe Tabanli" userId="S::mtabanli@middlesexcc.edu::d02b9af5-3a92-4b23-814e-3d5311dc22a5" providerId="AD" clId="Web-{6347B989-73A4-B35C-FEED-817FC6BD3F6B}" dt="2021-12-14T14:07:13.173" v="2" actId="20577"/>
        <pc:sldMkLst>
          <pc:docMk/>
          <pc:sldMk cId="1876885613" sldId="292"/>
        </pc:sldMkLst>
        <pc:spChg chg="mod">
          <ac:chgData name="Moe Tabanli" userId="S::mtabanli@middlesexcc.edu::d02b9af5-3a92-4b23-814e-3d5311dc22a5" providerId="AD" clId="Web-{6347B989-73A4-B35C-FEED-817FC6BD3F6B}" dt="2021-12-14T14:07:13.173" v="2" actId="20577"/>
          <ac:spMkLst>
            <pc:docMk/>
            <pc:sldMk cId="1876885613" sldId="292"/>
            <ac:spMk id="5" creationId="{802F883E-B98B-489F-B876-96DA4C360164}"/>
          </ac:spMkLst>
        </pc:spChg>
      </pc:sldChg>
    </pc:docChg>
  </pc:docChgLst>
  <pc:docChgLst>
    <pc:chgData name="Moe Tabanli" userId="S::mtabanli@middlesexcc.edu::d02b9af5-3a92-4b23-814e-3d5311dc22a5" providerId="AD" clId="Web-{4836929C-DB49-0AC6-0D27-0326770D758C}"/>
    <pc:docChg chg="modSld">
      <pc:chgData name="Moe Tabanli" userId="S::mtabanli@middlesexcc.edu::d02b9af5-3a92-4b23-814e-3d5311dc22a5" providerId="AD" clId="Web-{4836929C-DB49-0AC6-0D27-0326770D758C}" dt="2022-04-01T14:47:22.645" v="2" actId="20577"/>
      <pc:docMkLst>
        <pc:docMk/>
      </pc:docMkLst>
      <pc:sldChg chg="modSp">
        <pc:chgData name="Moe Tabanli" userId="S::mtabanli@middlesexcc.edu::d02b9af5-3a92-4b23-814e-3d5311dc22a5" providerId="AD" clId="Web-{4836929C-DB49-0AC6-0D27-0326770D758C}" dt="2022-04-01T14:47:22.645" v="2" actId="20577"/>
        <pc:sldMkLst>
          <pc:docMk/>
          <pc:sldMk cId="1643488336" sldId="300"/>
        </pc:sldMkLst>
        <pc:spChg chg="mod">
          <ac:chgData name="Moe Tabanli" userId="S::mtabanli@middlesexcc.edu::d02b9af5-3a92-4b23-814e-3d5311dc22a5" providerId="AD" clId="Web-{4836929C-DB49-0AC6-0D27-0326770D758C}" dt="2022-04-01T14:47:22.645" v="2" actId="20577"/>
          <ac:spMkLst>
            <pc:docMk/>
            <pc:sldMk cId="1643488336" sldId="300"/>
            <ac:spMk id="4" creationId="{A8E6678A-F4C1-4CF6-950B-AF40AC862080}"/>
          </ac:spMkLst>
        </pc:spChg>
      </pc:sldChg>
    </pc:docChg>
  </pc:docChgLst>
  <pc:docChgLst>
    <pc:chgData name="Moe Tabanli" userId="S::mtabanli@middlesexcc.edu::d02b9af5-3a92-4b23-814e-3d5311dc22a5" providerId="AD" clId="Web-{6DE47747-9CF1-2827-6196-54AC7839F457}"/>
    <pc:docChg chg="modSld">
      <pc:chgData name="Moe Tabanli" userId="S::mtabanli@middlesexcc.edu::d02b9af5-3a92-4b23-814e-3d5311dc22a5" providerId="AD" clId="Web-{6DE47747-9CF1-2827-6196-54AC7839F457}" dt="2021-12-12T23:31:57.187" v="64"/>
      <pc:docMkLst>
        <pc:docMk/>
      </pc:docMkLst>
      <pc:sldChg chg="modSp">
        <pc:chgData name="Moe Tabanli" userId="S::mtabanli@middlesexcc.edu::d02b9af5-3a92-4b23-814e-3d5311dc22a5" providerId="AD" clId="Web-{6DE47747-9CF1-2827-6196-54AC7839F457}" dt="2021-12-12T22:52:10.530" v="0"/>
        <pc:sldMkLst>
          <pc:docMk/>
          <pc:sldMk cId="109857222" sldId="256"/>
        </pc:sldMkLst>
        <pc:picChg chg="mod">
          <ac:chgData name="Moe Tabanli" userId="S::mtabanli@middlesexcc.edu::d02b9af5-3a92-4b23-814e-3d5311dc22a5" providerId="AD" clId="Web-{6DE47747-9CF1-2827-6196-54AC7839F457}" dt="2021-12-12T22:52:10.530" v="0"/>
          <ac:picMkLst>
            <pc:docMk/>
            <pc:sldMk cId="109857222" sldId="256"/>
            <ac:picMk id="4" creationId="{0398CAC2-9D65-4905-8A61-455D31FBA726}"/>
          </ac:picMkLst>
        </pc:picChg>
      </pc:sldChg>
      <pc:sldChg chg="modSp">
        <pc:chgData name="Moe Tabanli" userId="S::mtabanli@middlesexcc.edu::d02b9af5-3a92-4b23-814e-3d5311dc22a5" providerId="AD" clId="Web-{6DE47747-9CF1-2827-6196-54AC7839F457}" dt="2021-12-12T23:23:59.735" v="5"/>
        <pc:sldMkLst>
          <pc:docMk/>
          <pc:sldMk cId="2101935900" sldId="280"/>
        </pc:sldMkLst>
        <pc:picChg chg="mod">
          <ac:chgData name="Moe Tabanli" userId="S::mtabanli@middlesexcc.edu::d02b9af5-3a92-4b23-814e-3d5311dc22a5" providerId="AD" clId="Web-{6DE47747-9CF1-2827-6196-54AC7839F457}" dt="2021-12-12T23:23:59.735" v="5"/>
          <ac:picMkLst>
            <pc:docMk/>
            <pc:sldMk cId="2101935900" sldId="280"/>
            <ac:picMk id="7" creationId="{F45986D9-CF46-4AC3-BD10-7C46960568DF}"/>
          </ac:picMkLst>
        </pc:picChg>
      </pc:sldChg>
      <pc:sldChg chg="modSp">
        <pc:chgData name="Moe Tabanli" userId="S::mtabanli@middlesexcc.edu::d02b9af5-3a92-4b23-814e-3d5311dc22a5" providerId="AD" clId="Web-{6DE47747-9CF1-2827-6196-54AC7839F457}" dt="2021-12-12T23:24:18.783" v="10" actId="20577"/>
        <pc:sldMkLst>
          <pc:docMk/>
          <pc:sldMk cId="1015857477" sldId="281"/>
        </pc:sldMkLst>
        <pc:spChg chg="mod">
          <ac:chgData name="Moe Tabanli" userId="S::mtabanli@middlesexcc.edu::d02b9af5-3a92-4b23-814e-3d5311dc22a5" providerId="AD" clId="Web-{6DE47747-9CF1-2827-6196-54AC7839F457}" dt="2021-12-12T23:24:18.783" v="10" actId="20577"/>
          <ac:spMkLst>
            <pc:docMk/>
            <pc:sldMk cId="1015857477" sldId="281"/>
            <ac:spMk id="2" creationId="{F871C1A0-B503-4CE0-B5D7-200C8CD5EDC6}"/>
          </ac:spMkLst>
        </pc:spChg>
      </pc:sldChg>
      <pc:sldChg chg="modSp">
        <pc:chgData name="Moe Tabanli" userId="S::mtabanli@middlesexcc.edu::d02b9af5-3a92-4b23-814e-3d5311dc22a5" providerId="AD" clId="Web-{6DE47747-9CF1-2827-6196-54AC7839F457}" dt="2021-12-12T23:29:22.104" v="35"/>
        <pc:sldMkLst>
          <pc:docMk/>
          <pc:sldMk cId="4288170111" sldId="284"/>
        </pc:sldMkLst>
        <pc:picChg chg="mod">
          <ac:chgData name="Moe Tabanli" userId="S::mtabanli@middlesexcc.edu::d02b9af5-3a92-4b23-814e-3d5311dc22a5" providerId="AD" clId="Web-{6DE47747-9CF1-2827-6196-54AC7839F457}" dt="2021-12-12T23:27:38.414" v="30"/>
          <ac:picMkLst>
            <pc:docMk/>
            <pc:sldMk cId="4288170111" sldId="284"/>
            <ac:picMk id="5" creationId="{C192F6C9-66AD-4807-BE70-D7BCD6528420}"/>
          </ac:picMkLst>
        </pc:picChg>
        <pc:picChg chg="mod">
          <ac:chgData name="Moe Tabanli" userId="S::mtabanli@middlesexcc.edu::d02b9af5-3a92-4b23-814e-3d5311dc22a5" providerId="AD" clId="Web-{6DE47747-9CF1-2827-6196-54AC7839F457}" dt="2021-12-12T23:28:39.931" v="33"/>
          <ac:picMkLst>
            <pc:docMk/>
            <pc:sldMk cId="4288170111" sldId="284"/>
            <ac:picMk id="6" creationId="{3BCAAD7A-FD15-4ACB-A0F8-FDAE80F0DB1E}"/>
          </ac:picMkLst>
        </pc:picChg>
        <pc:picChg chg="mod">
          <ac:chgData name="Moe Tabanli" userId="S::mtabanli@middlesexcc.edu::d02b9af5-3a92-4b23-814e-3d5311dc22a5" providerId="AD" clId="Web-{6DE47747-9CF1-2827-6196-54AC7839F457}" dt="2021-12-12T23:29:22.104" v="35"/>
          <ac:picMkLst>
            <pc:docMk/>
            <pc:sldMk cId="4288170111" sldId="284"/>
            <ac:picMk id="7" creationId="{3F32805A-089A-460E-9C9F-7369C71E7F00}"/>
          </ac:picMkLst>
        </pc:picChg>
      </pc:sldChg>
      <pc:sldChg chg="modSp">
        <pc:chgData name="Moe Tabanli" userId="S::mtabanli@middlesexcc.edu::d02b9af5-3a92-4b23-814e-3d5311dc22a5" providerId="AD" clId="Web-{6DE47747-9CF1-2827-6196-54AC7839F457}" dt="2021-12-12T23:25:09.909" v="24" actId="20577"/>
        <pc:sldMkLst>
          <pc:docMk/>
          <pc:sldMk cId="2941851407" sldId="290"/>
        </pc:sldMkLst>
        <pc:spChg chg="mod">
          <ac:chgData name="Moe Tabanli" userId="S::mtabanli@middlesexcc.edu::d02b9af5-3a92-4b23-814e-3d5311dc22a5" providerId="AD" clId="Web-{6DE47747-9CF1-2827-6196-54AC7839F457}" dt="2021-12-12T23:25:09.909" v="24" actId="20577"/>
          <ac:spMkLst>
            <pc:docMk/>
            <pc:sldMk cId="2941851407" sldId="290"/>
            <ac:spMk id="3" creationId="{CFD59B24-5AE0-4A1B-BED8-C3869D18F13A}"/>
          </ac:spMkLst>
        </pc:spChg>
      </pc:sldChg>
      <pc:sldChg chg="modSp">
        <pc:chgData name="Moe Tabanli" userId="S::mtabanli@middlesexcc.edu::d02b9af5-3a92-4b23-814e-3d5311dc22a5" providerId="AD" clId="Web-{6DE47747-9CF1-2827-6196-54AC7839F457}" dt="2021-12-12T23:27:13.491" v="29"/>
        <pc:sldMkLst>
          <pc:docMk/>
          <pc:sldMk cId="1876885613" sldId="292"/>
        </pc:sldMkLst>
        <pc:picChg chg="mod">
          <ac:chgData name="Moe Tabanli" userId="S::mtabanli@middlesexcc.edu::d02b9af5-3a92-4b23-814e-3d5311dc22a5" providerId="AD" clId="Web-{6DE47747-9CF1-2827-6196-54AC7839F457}" dt="2021-12-12T23:27:13.491" v="29"/>
          <ac:picMkLst>
            <pc:docMk/>
            <pc:sldMk cId="1876885613" sldId="292"/>
            <ac:picMk id="2" creationId="{3689D1C7-B8B4-4BBB-9F77-1FF159FE4579}"/>
          </ac:picMkLst>
        </pc:picChg>
      </pc:sldChg>
      <pc:sldChg chg="modSp modNotes">
        <pc:chgData name="Moe Tabanli" userId="S::mtabanli@middlesexcc.edu::d02b9af5-3a92-4b23-814e-3d5311dc22a5" providerId="AD" clId="Web-{6DE47747-9CF1-2827-6196-54AC7839F457}" dt="2021-12-12T23:25:32.691" v="28"/>
        <pc:sldMkLst>
          <pc:docMk/>
          <pc:sldMk cId="899580201" sldId="304"/>
        </pc:sldMkLst>
        <pc:spChg chg="mod">
          <ac:chgData name="Moe Tabanli" userId="S::mtabanli@middlesexcc.edu::d02b9af5-3a92-4b23-814e-3d5311dc22a5" providerId="AD" clId="Web-{6DE47747-9CF1-2827-6196-54AC7839F457}" dt="2021-12-12T23:25:25.503" v="26" actId="20577"/>
          <ac:spMkLst>
            <pc:docMk/>
            <pc:sldMk cId="899580201" sldId="304"/>
            <ac:spMk id="3" creationId="{387BA22C-D041-417A-B042-AAE63A320285}"/>
          </ac:spMkLst>
        </pc:spChg>
      </pc:sldChg>
      <pc:sldChg chg="modSp">
        <pc:chgData name="Moe Tabanli" userId="S::mtabanli@middlesexcc.edu::d02b9af5-3a92-4b23-814e-3d5311dc22a5" providerId="AD" clId="Web-{6DE47747-9CF1-2827-6196-54AC7839F457}" dt="2021-12-12T23:30:03.340" v="36"/>
        <pc:sldMkLst>
          <pc:docMk/>
          <pc:sldMk cId="1755892861" sldId="305"/>
        </pc:sldMkLst>
        <pc:picChg chg="mod">
          <ac:chgData name="Moe Tabanli" userId="S::mtabanli@middlesexcc.edu::d02b9af5-3a92-4b23-814e-3d5311dc22a5" providerId="AD" clId="Web-{6DE47747-9CF1-2827-6196-54AC7839F457}" dt="2021-12-12T23:30:03.340" v="36"/>
          <ac:picMkLst>
            <pc:docMk/>
            <pc:sldMk cId="1755892861" sldId="305"/>
            <ac:picMk id="2" creationId="{3689D1C7-B8B4-4BBB-9F77-1FF159FE4579}"/>
          </ac:picMkLst>
        </pc:picChg>
      </pc:sldChg>
      <pc:sldChg chg="modSp">
        <pc:chgData name="Moe Tabanli" userId="S::mtabanli@middlesexcc.edu::d02b9af5-3a92-4b23-814e-3d5311dc22a5" providerId="AD" clId="Web-{6DE47747-9CF1-2827-6196-54AC7839F457}" dt="2021-12-12T23:31:57.187" v="64"/>
        <pc:sldMkLst>
          <pc:docMk/>
          <pc:sldMk cId="3538437725" sldId="307"/>
        </pc:sldMkLst>
        <pc:spChg chg="mod">
          <ac:chgData name="Moe Tabanli" userId="S::mtabanli@middlesexcc.edu::d02b9af5-3a92-4b23-814e-3d5311dc22a5" providerId="AD" clId="Web-{6DE47747-9CF1-2827-6196-54AC7839F457}" dt="2021-12-12T23:30:52.888" v="62" actId="20577"/>
          <ac:spMkLst>
            <pc:docMk/>
            <pc:sldMk cId="3538437725" sldId="307"/>
            <ac:spMk id="3" creationId="{F1D090F9-5522-4369-A611-B8A8235DC2B3}"/>
          </ac:spMkLst>
        </pc:spChg>
        <pc:picChg chg="mod">
          <ac:chgData name="Moe Tabanli" userId="S::mtabanli@middlesexcc.edu::d02b9af5-3a92-4b23-814e-3d5311dc22a5" providerId="AD" clId="Web-{6DE47747-9CF1-2827-6196-54AC7839F457}" dt="2021-12-12T23:31:57.187" v="64"/>
          <ac:picMkLst>
            <pc:docMk/>
            <pc:sldMk cId="3538437725" sldId="307"/>
            <ac:picMk id="4" creationId="{BDA95C6B-C444-405A-8F49-0F349070B7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BFD14-854D-4973-9D93-6A3E82424124}" type="datetimeFigureOut">
              <a:rPr lang="en-US"/>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D937-8A92-4277-9C33-655451B8E9EF}" type="slidenum">
              <a:rPr lang="en-US"/>
              <a:t>‹#›</a:t>
            </a:fld>
            <a:endParaRPr lang="en-US"/>
          </a:p>
        </p:txBody>
      </p:sp>
    </p:spTree>
    <p:extLst>
      <p:ext uri="{BB962C8B-B14F-4D97-AF65-F5344CB8AC3E}">
        <p14:creationId xmlns:p14="http://schemas.microsoft.com/office/powerpoint/2010/main" val="165709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n1T1=750 n2T2=1050  </a:t>
            </a:r>
          </a:p>
          <a:p>
            <a:pPr>
              <a:lnSpc>
                <a:spcPct val="90000"/>
              </a:lnSpc>
              <a:spcBef>
                <a:spcPts val="1000"/>
              </a:spcBef>
            </a:pPr>
            <a:endParaRPr lang="en-US" dirty="0"/>
          </a:p>
          <a:p>
            <a:pPr>
              <a:lnSpc>
                <a:spcPct val="90000"/>
              </a:lnSpc>
              <a:spcBef>
                <a:spcPts val="1000"/>
              </a:spcBef>
            </a:pPr>
            <a:r>
              <a:rPr lang="en-US" dirty="0"/>
              <a:t>100,000/(750) = P2/1050   P2=140,000 Pascal or 140kPa</a:t>
            </a:r>
          </a:p>
          <a:p>
            <a:endParaRPr lang="en-US" dirty="0">
              <a:cs typeface="Calibri"/>
            </a:endParaRPr>
          </a:p>
        </p:txBody>
      </p:sp>
      <p:sp>
        <p:nvSpPr>
          <p:cNvPr id="4" name="Slide Number Placeholder 3"/>
          <p:cNvSpPr>
            <a:spLocks noGrp="1"/>
          </p:cNvSpPr>
          <p:nvPr>
            <p:ph type="sldNum" sz="quarter" idx="5"/>
          </p:nvPr>
        </p:nvSpPr>
        <p:spPr/>
        <p:txBody>
          <a:bodyPr/>
          <a:lstStyle/>
          <a:p>
            <a:fld id="{E4D0D937-8A92-4277-9C33-655451B8E9EF}" type="slidenum">
              <a:rPr lang="en-US"/>
              <a:t>13</a:t>
            </a:fld>
            <a:endParaRPr lang="en-US"/>
          </a:p>
        </p:txBody>
      </p:sp>
    </p:spTree>
    <p:extLst>
      <p:ext uri="{BB962C8B-B14F-4D97-AF65-F5344CB8AC3E}">
        <p14:creationId xmlns:p14="http://schemas.microsoft.com/office/powerpoint/2010/main" val="225847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het.colorado.edu/sims/html/gas-properties/latest/gas-properties_en.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het.colorado.edu/sims/html/gas-properties/latest/gas-properties_en.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277356"/>
            <a:ext cx="9966960" cy="1560320"/>
          </a:xfrm>
        </p:spPr>
        <p:txBody>
          <a:bodyPr>
            <a:normAutofit fontScale="90000"/>
          </a:bodyPr>
          <a:lstStyle/>
          <a:p>
            <a:r>
              <a:rPr lang="en-US" sz="5800" u="sng" dirty="0">
                <a:ea typeface="+mj-lt"/>
                <a:cs typeface="+mj-lt"/>
              </a:rPr>
              <a:t>Temperature, Kinetic Theory, and the Gas Laws</a:t>
            </a:r>
            <a:endParaRPr lang="en-US" dirty="0"/>
          </a:p>
        </p:txBody>
      </p:sp>
      <p:sp>
        <p:nvSpPr>
          <p:cNvPr id="3" name="Subtitle 2"/>
          <p:cNvSpPr>
            <a:spLocks noGrp="1"/>
          </p:cNvSpPr>
          <p:nvPr>
            <p:ph type="subTitle" idx="1"/>
          </p:nvPr>
        </p:nvSpPr>
        <p:spPr>
          <a:xfrm>
            <a:off x="1709530" y="5799489"/>
            <a:ext cx="8767860" cy="440822"/>
          </a:xfrm>
        </p:spPr>
        <p:txBody>
          <a:bodyPr vert="horz" lIns="91440" tIns="45720" rIns="91440" bIns="45720" rtlCol="0" anchor="t">
            <a:normAutofit/>
          </a:bodyPr>
          <a:lstStyle/>
          <a:p>
            <a:r>
              <a:rPr lang="en-US" sz="2000" dirty="0">
                <a:solidFill>
                  <a:srgbClr val="475A2F"/>
                </a:solidFill>
                <a:cs typeface="Calibri"/>
              </a:rPr>
              <a:t>NJ-OER TOPIC-13</a:t>
            </a:r>
          </a:p>
        </p:txBody>
      </p:sp>
      <p:pic>
        <p:nvPicPr>
          <p:cNvPr id="4" name="Picture 4" descr="Hear, pressure and change in temperature has various industrial applications.">
            <a:extLst>
              <a:ext uri="{FF2B5EF4-FFF2-40B4-BE49-F238E27FC236}">
                <a16:creationId xmlns:a16="http://schemas.microsoft.com/office/drawing/2014/main" id="{0398CAC2-9D65-4905-8A61-455D31FBA726}"/>
              </a:ext>
            </a:extLst>
          </p:cNvPr>
          <p:cNvPicPr>
            <a:picLocks noChangeAspect="1"/>
          </p:cNvPicPr>
          <p:nvPr/>
        </p:nvPicPr>
        <p:blipFill>
          <a:blip r:embed="rId2"/>
          <a:stretch>
            <a:fillRect/>
          </a:stretch>
        </p:blipFill>
        <p:spPr>
          <a:xfrm>
            <a:off x="2597150" y="685326"/>
            <a:ext cx="6807200" cy="330718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A426-76BE-42C4-BD18-BD200AEAD329}"/>
              </a:ext>
            </a:extLst>
          </p:cNvPr>
          <p:cNvSpPr>
            <a:spLocks noGrp="1"/>
          </p:cNvSpPr>
          <p:nvPr>
            <p:ph type="title"/>
          </p:nvPr>
        </p:nvSpPr>
        <p:spPr/>
        <p:txBody>
          <a:bodyPr/>
          <a:lstStyle/>
          <a:p>
            <a:r>
              <a:rPr lang="en-US">
                <a:cs typeface="Calibri Light"/>
              </a:rPr>
              <a:t>IDEAL GAS PROCESS EQUATION</a:t>
            </a:r>
            <a:endParaRPr lang="en-US"/>
          </a:p>
        </p:txBody>
      </p:sp>
      <p:sp>
        <p:nvSpPr>
          <p:cNvPr id="3" name="Content Placeholder 2">
            <a:extLst>
              <a:ext uri="{FF2B5EF4-FFF2-40B4-BE49-F238E27FC236}">
                <a16:creationId xmlns:a16="http://schemas.microsoft.com/office/drawing/2014/main" id="{5921A05F-5C87-4064-9B60-5F45D9AE863A}"/>
              </a:ext>
            </a:extLst>
          </p:cNvPr>
          <p:cNvSpPr>
            <a:spLocks noGrp="1"/>
          </p:cNvSpPr>
          <p:nvPr>
            <p:ph idx="1"/>
          </p:nvPr>
        </p:nvSpPr>
        <p:spPr/>
        <p:txBody>
          <a:bodyPr vert="horz" lIns="91440" tIns="45720" rIns="91440" bIns="45720" rtlCol="0" anchor="t">
            <a:normAutofit/>
          </a:bodyPr>
          <a:lstStyle/>
          <a:p>
            <a:pPr marL="0" indent="0">
              <a:buNone/>
            </a:pPr>
            <a:r>
              <a:rPr lang="en-US">
                <a:cs typeface="Calibri" panose="020F0502020204030204"/>
              </a:rPr>
              <a:t>P1 V1/(n1 T1) = P2 V2/(n2 T2)</a:t>
            </a:r>
          </a:p>
          <a:p>
            <a:pPr marL="0" indent="0">
              <a:buNone/>
            </a:pPr>
            <a:r>
              <a:rPr lang="en-US" dirty="0">
                <a:cs typeface="Calibri" panose="020F0502020204030204"/>
              </a:rPr>
              <a:t>This is a comprehensive equation for a gas going from State 1 to State </a:t>
            </a:r>
            <a:r>
              <a:rPr lang="en-US">
                <a:cs typeface="Calibri" panose="020F0502020204030204"/>
              </a:rPr>
              <a:t>2</a:t>
            </a:r>
            <a:endParaRPr lang="en-US" dirty="0">
              <a:cs typeface="Calibri" panose="020F0502020204030204"/>
            </a:endParaRPr>
          </a:p>
          <a:p>
            <a:pPr marL="0" indent="0">
              <a:buNone/>
            </a:pPr>
            <a:r>
              <a:rPr lang="en-US">
                <a:cs typeface="Calibri" panose="020F0502020204030204"/>
              </a:rPr>
              <a:t>Each state has Pressure Volume Temperature and number of moles or molecules</a:t>
            </a:r>
          </a:p>
          <a:p>
            <a:pPr marL="0" indent="0">
              <a:buNone/>
            </a:pPr>
            <a:endParaRPr lang="en-US" dirty="0">
              <a:cs typeface="Calibri" panose="020F0502020204030204"/>
            </a:endParaRPr>
          </a:p>
          <a:p>
            <a:pPr marL="0" indent="0">
              <a:buNone/>
            </a:pPr>
            <a:r>
              <a:rPr lang="en-US">
                <a:cs typeface="Calibri" panose="020F0502020204030204"/>
              </a:rPr>
              <a:t>If any of the variables is a constant, they could be crossed out</a:t>
            </a:r>
          </a:p>
          <a:p>
            <a:pPr marL="0" indent="0">
              <a:buNone/>
            </a:pPr>
            <a:endParaRPr lang="en-US" dirty="0">
              <a:cs typeface="Calibri" panose="020F0502020204030204"/>
            </a:endParaRPr>
          </a:p>
          <a:p>
            <a:pPr marL="0" indent="0">
              <a:buNone/>
            </a:pPr>
            <a:r>
              <a:rPr lang="en-US">
                <a:cs typeface="Calibri" panose="020F0502020204030204"/>
              </a:rPr>
              <a:t>Above equation is unit independent, </a:t>
            </a:r>
            <a:r>
              <a:rPr lang="en-US" dirty="0">
                <a:cs typeface="Calibri" panose="020F0502020204030204"/>
              </a:rPr>
              <a:t>as long as</a:t>
            </a:r>
            <a:r>
              <a:rPr lang="en-US">
                <a:cs typeface="Calibri" panose="020F0502020204030204"/>
              </a:rPr>
              <a:t> units are consistent for both states. The only unit that must be used is Temperature in Kelvin.</a:t>
            </a:r>
            <a:endParaRPr lang="en-US" dirty="0">
              <a:cs typeface="Calibri" panose="020F0502020204030204"/>
            </a:endParaRPr>
          </a:p>
        </p:txBody>
      </p:sp>
    </p:spTree>
    <p:extLst>
      <p:ext uri="{BB962C8B-B14F-4D97-AF65-F5344CB8AC3E}">
        <p14:creationId xmlns:p14="http://schemas.microsoft.com/office/powerpoint/2010/main" val="276981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3975-8CDC-49D3-96F7-6400257E4B85}"/>
              </a:ext>
            </a:extLst>
          </p:cNvPr>
          <p:cNvSpPr>
            <a:spLocks noGrp="1"/>
          </p:cNvSpPr>
          <p:nvPr>
            <p:ph type="title"/>
          </p:nvPr>
        </p:nvSpPr>
        <p:spPr/>
        <p:txBody>
          <a:bodyPr/>
          <a:lstStyle/>
          <a:p>
            <a:r>
              <a:rPr lang="en-US">
                <a:cs typeface="Calibri Light"/>
              </a:rPr>
              <a:t>IDEAL GAS PROCESSES</a:t>
            </a:r>
            <a:endParaRPr lang="en-US" dirty="0"/>
          </a:p>
        </p:txBody>
      </p:sp>
      <p:sp>
        <p:nvSpPr>
          <p:cNvPr id="3" name="Content Placeholder 2">
            <a:extLst>
              <a:ext uri="{FF2B5EF4-FFF2-40B4-BE49-F238E27FC236}">
                <a16:creationId xmlns:a16="http://schemas.microsoft.com/office/drawing/2014/main" id="{C19F0550-FFD0-4DC1-96F7-22D29C228255}"/>
              </a:ext>
            </a:extLst>
          </p:cNvPr>
          <p:cNvSpPr>
            <a:spLocks noGrp="1"/>
          </p:cNvSpPr>
          <p:nvPr>
            <p:ph idx="1"/>
          </p:nvPr>
        </p:nvSpPr>
        <p:spPr>
          <a:xfrm>
            <a:off x="838200" y="1716767"/>
            <a:ext cx="10515600" cy="867911"/>
          </a:xfrm>
        </p:spPr>
        <p:txBody>
          <a:bodyPr vert="horz" lIns="91440" tIns="45720" rIns="91440" bIns="45720" rtlCol="0" anchor="t">
            <a:normAutofit/>
          </a:bodyPr>
          <a:lstStyle/>
          <a:p>
            <a:endParaRPr lang="en-US" baseline="30000" dirty="0">
              <a:cs typeface="Calibri"/>
            </a:endParaRPr>
          </a:p>
          <a:p>
            <a:endParaRPr lang="en-US" baseline="30000" dirty="0">
              <a:cs typeface="Calibri"/>
            </a:endParaRPr>
          </a:p>
          <a:p>
            <a:endParaRPr lang="en-US" dirty="0">
              <a:cs typeface="Calibri"/>
            </a:endParaRPr>
          </a:p>
        </p:txBody>
      </p:sp>
      <p:sp>
        <p:nvSpPr>
          <p:cNvPr id="4" name="TextBox 3">
            <a:extLst>
              <a:ext uri="{FF2B5EF4-FFF2-40B4-BE49-F238E27FC236}">
                <a16:creationId xmlns:a16="http://schemas.microsoft.com/office/drawing/2014/main" id="{665A6D8B-7E72-4EB1-A0AF-DC5BEFC59132}"/>
              </a:ext>
            </a:extLst>
          </p:cNvPr>
          <p:cNvSpPr txBox="1"/>
          <p:nvPr/>
        </p:nvSpPr>
        <p:spPr>
          <a:xfrm>
            <a:off x="838578" y="1328892"/>
            <a:ext cx="75030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Some Typical Systems with Constants</a:t>
            </a:r>
          </a:p>
        </p:txBody>
      </p:sp>
      <p:pic>
        <p:nvPicPr>
          <p:cNvPr id="5" name="Picture 5" descr="An image for a hot air balloon. ">
            <a:extLst>
              <a:ext uri="{FF2B5EF4-FFF2-40B4-BE49-F238E27FC236}">
                <a16:creationId xmlns:a16="http://schemas.microsoft.com/office/drawing/2014/main" id="{C192F6C9-66AD-4807-BE70-D7BCD6528420}"/>
              </a:ext>
            </a:extLst>
          </p:cNvPr>
          <p:cNvPicPr>
            <a:picLocks noChangeAspect="1"/>
          </p:cNvPicPr>
          <p:nvPr/>
        </p:nvPicPr>
        <p:blipFill>
          <a:blip r:embed="rId2"/>
          <a:stretch>
            <a:fillRect/>
          </a:stretch>
        </p:blipFill>
        <p:spPr>
          <a:xfrm>
            <a:off x="607483" y="2113085"/>
            <a:ext cx="2595034" cy="2790580"/>
          </a:xfrm>
          <a:prstGeom prst="rect">
            <a:avLst/>
          </a:prstGeom>
        </p:spPr>
      </p:pic>
      <p:pic>
        <p:nvPicPr>
          <p:cNvPr id="6" name="Picture 6" descr="A picture containing a piston for an engine, arranged with gears. Pistons are used in engines to convert heat to mechanical work&#10;">
            <a:extLst>
              <a:ext uri="{FF2B5EF4-FFF2-40B4-BE49-F238E27FC236}">
                <a16:creationId xmlns:a16="http://schemas.microsoft.com/office/drawing/2014/main" id="{3BCAAD7A-FD15-4ACB-A0F8-FDAE80F0DB1E}"/>
              </a:ext>
            </a:extLst>
          </p:cNvPr>
          <p:cNvPicPr>
            <a:picLocks noChangeAspect="1"/>
          </p:cNvPicPr>
          <p:nvPr/>
        </p:nvPicPr>
        <p:blipFill>
          <a:blip r:embed="rId3"/>
          <a:stretch>
            <a:fillRect/>
          </a:stretch>
        </p:blipFill>
        <p:spPr>
          <a:xfrm>
            <a:off x="4184650" y="2116392"/>
            <a:ext cx="3261783" cy="2783967"/>
          </a:xfrm>
          <a:prstGeom prst="rect">
            <a:avLst/>
          </a:prstGeom>
        </p:spPr>
      </p:pic>
      <p:pic>
        <p:nvPicPr>
          <p:cNvPr id="7" name="Picture 7" descr="Propane tank is a model for a sealed solid container. Pressure inside is not equal to atmospheric pressure.">
            <a:extLst>
              <a:ext uri="{FF2B5EF4-FFF2-40B4-BE49-F238E27FC236}">
                <a16:creationId xmlns:a16="http://schemas.microsoft.com/office/drawing/2014/main" id="{3F32805A-089A-460E-9C9F-7369C71E7F00}"/>
              </a:ext>
            </a:extLst>
          </p:cNvPr>
          <p:cNvPicPr>
            <a:picLocks noChangeAspect="1"/>
          </p:cNvPicPr>
          <p:nvPr/>
        </p:nvPicPr>
        <p:blipFill>
          <a:blip r:embed="rId4"/>
          <a:stretch>
            <a:fillRect/>
          </a:stretch>
        </p:blipFill>
        <p:spPr>
          <a:xfrm>
            <a:off x="8206316" y="2058870"/>
            <a:ext cx="2584451" cy="2983676"/>
          </a:xfrm>
          <a:prstGeom prst="rect">
            <a:avLst/>
          </a:prstGeom>
        </p:spPr>
      </p:pic>
      <p:sp>
        <p:nvSpPr>
          <p:cNvPr id="8" name="TextBox 7">
            <a:extLst>
              <a:ext uri="{FF2B5EF4-FFF2-40B4-BE49-F238E27FC236}">
                <a16:creationId xmlns:a16="http://schemas.microsoft.com/office/drawing/2014/main" id="{2B9AE3A3-AD82-4F28-AE6C-491F0BA5D032}"/>
              </a:ext>
            </a:extLst>
          </p:cNvPr>
          <p:cNvSpPr txBox="1"/>
          <p:nvPr/>
        </p:nvSpPr>
        <p:spPr>
          <a:xfrm>
            <a:off x="464609" y="515302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Hot air balloon has elastic surface and exposed to atmospheric pressure. P is </a:t>
            </a:r>
            <a:r>
              <a:rPr lang="en-US"/>
              <a:t>constant</a:t>
            </a:r>
          </a:p>
        </p:txBody>
      </p:sp>
      <p:sp>
        <p:nvSpPr>
          <p:cNvPr id="9" name="TextBox 8">
            <a:extLst>
              <a:ext uri="{FF2B5EF4-FFF2-40B4-BE49-F238E27FC236}">
                <a16:creationId xmlns:a16="http://schemas.microsoft.com/office/drawing/2014/main" id="{E43408AD-F1CB-4E4B-B026-6DC5BD38F6FE}"/>
              </a:ext>
            </a:extLst>
          </p:cNvPr>
          <p:cNvSpPr txBox="1"/>
          <p:nvPr/>
        </p:nvSpPr>
        <p:spPr>
          <a:xfrm>
            <a:off x="4025900" y="5147733"/>
            <a:ext cx="32723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Sealed piston has moveable </a:t>
            </a:r>
            <a:r>
              <a:rPr lang="en-US"/>
              <a:t>walls. P T V can change but number of moles is constant</a:t>
            </a:r>
          </a:p>
        </p:txBody>
      </p:sp>
      <p:sp>
        <p:nvSpPr>
          <p:cNvPr id="10" name="TextBox 9">
            <a:extLst>
              <a:ext uri="{FF2B5EF4-FFF2-40B4-BE49-F238E27FC236}">
                <a16:creationId xmlns:a16="http://schemas.microsoft.com/office/drawing/2014/main" id="{E311A1EE-BA3D-4A8B-9203-2AB07EC79FC1}"/>
              </a:ext>
            </a:extLst>
          </p:cNvPr>
          <p:cNvSpPr txBox="1"/>
          <p:nvPr/>
        </p:nvSpPr>
        <p:spPr>
          <a:xfrm>
            <a:off x="7862358" y="5153025"/>
            <a:ext cx="32829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Sealed solid container has constant volume. It has constant number of moles unless it leaks </a:t>
            </a:r>
            <a:r>
              <a:rPr lang="en-US"/>
              <a:t>or gas is pumped</a:t>
            </a:r>
          </a:p>
        </p:txBody>
      </p:sp>
    </p:spTree>
    <p:extLst>
      <p:ext uri="{BB962C8B-B14F-4D97-AF65-F5344CB8AC3E}">
        <p14:creationId xmlns:p14="http://schemas.microsoft.com/office/powerpoint/2010/main" val="428817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2A2C-F00E-4404-84C2-8C535A96962A}"/>
              </a:ext>
            </a:extLst>
          </p:cNvPr>
          <p:cNvSpPr>
            <a:spLocks noGrp="1"/>
          </p:cNvSpPr>
          <p:nvPr>
            <p:ph type="title"/>
          </p:nvPr>
        </p:nvSpPr>
        <p:spPr/>
        <p:txBody>
          <a:bodyPr/>
          <a:lstStyle/>
          <a:p>
            <a:r>
              <a:rPr lang="en-US" dirty="0">
                <a:cs typeface="Calibri Light"/>
              </a:rPr>
              <a:t>KEY STRATEGIES</a:t>
            </a:r>
            <a:endParaRPr lang="en-US" dirty="0"/>
          </a:p>
        </p:txBody>
      </p:sp>
      <p:sp>
        <p:nvSpPr>
          <p:cNvPr id="3" name="Content Placeholder 2">
            <a:extLst>
              <a:ext uri="{FF2B5EF4-FFF2-40B4-BE49-F238E27FC236}">
                <a16:creationId xmlns:a16="http://schemas.microsoft.com/office/drawing/2014/main" id="{CFD59B24-5AE0-4A1B-BED8-C3869D18F13A}"/>
              </a:ext>
            </a:extLst>
          </p:cNvPr>
          <p:cNvSpPr>
            <a:spLocks noGrp="1"/>
          </p:cNvSpPr>
          <p:nvPr>
            <p:ph idx="1"/>
          </p:nvPr>
        </p:nvSpPr>
        <p:spPr/>
        <p:txBody>
          <a:bodyPr vert="horz" lIns="91440" tIns="45720" rIns="91440" bIns="45720" rtlCol="0" anchor="t">
            <a:normAutofit/>
          </a:bodyPr>
          <a:lstStyle/>
          <a:p>
            <a:r>
              <a:rPr lang="en-US" dirty="0">
                <a:ea typeface="+mn-lt"/>
                <a:cs typeface="+mn-lt"/>
              </a:rPr>
              <a:t>Identify the variables for the initial state, label them with  index "1"</a:t>
            </a:r>
            <a:endParaRPr lang="en-US" dirty="0"/>
          </a:p>
          <a:p>
            <a:r>
              <a:rPr lang="en-US" dirty="0">
                <a:ea typeface="+mn-lt"/>
                <a:cs typeface="+mn-lt"/>
              </a:rPr>
              <a:t>Identify the variables for the final state, label them with index "2"</a:t>
            </a:r>
          </a:p>
          <a:p>
            <a:r>
              <a:rPr lang="en-US" dirty="0">
                <a:ea typeface="+mn-lt"/>
                <a:cs typeface="+mn-lt"/>
              </a:rPr>
              <a:t>Use the ideal gas process equation. If anything is constant, cross it out from both sides.</a:t>
            </a:r>
          </a:p>
          <a:p>
            <a:r>
              <a:rPr lang="en-US" dirty="0">
                <a:ea typeface="+mn-lt"/>
                <a:cs typeface="+mn-lt"/>
              </a:rPr>
              <a:t>Solve for the unknown. Unknown will have the unit of the other state variable</a:t>
            </a:r>
          </a:p>
          <a:p>
            <a:endParaRPr lang="en-US" dirty="0">
              <a:cs typeface="Calibri"/>
            </a:endParaRPr>
          </a:p>
        </p:txBody>
      </p:sp>
    </p:spTree>
    <p:extLst>
      <p:ext uri="{BB962C8B-B14F-4D97-AF65-F5344CB8AC3E}">
        <p14:creationId xmlns:p14="http://schemas.microsoft.com/office/powerpoint/2010/main" val="294185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D818-90A2-48A3-9F52-80E6BD02A61C}"/>
              </a:ext>
            </a:extLst>
          </p:cNvPr>
          <p:cNvSpPr>
            <a:spLocks noGrp="1"/>
          </p:cNvSpPr>
          <p:nvPr>
            <p:ph type="title"/>
          </p:nvPr>
        </p:nvSpPr>
        <p:spPr/>
        <p:txBody>
          <a:bodyPr/>
          <a:lstStyle/>
          <a:p>
            <a:r>
              <a:rPr lang="en-US">
                <a:cs typeface="Calibri Light"/>
              </a:rPr>
              <a:t>IDEAL GAS PROCESS CLASSWORK</a:t>
            </a:r>
            <a:endParaRPr lang="en-US"/>
          </a:p>
        </p:txBody>
      </p:sp>
      <p:sp>
        <p:nvSpPr>
          <p:cNvPr id="3" name="Content Placeholder 2">
            <a:extLst>
              <a:ext uri="{FF2B5EF4-FFF2-40B4-BE49-F238E27FC236}">
                <a16:creationId xmlns:a16="http://schemas.microsoft.com/office/drawing/2014/main" id="{387BA22C-D041-417A-B042-AAE63A320285}"/>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3 Moles of gas has pressure 100,000 Pascal is at 250-degree Kelvin. What happens to the pressure if temperature is raised to 300-degree Kelvin and 0.5 moles of gas is added under constant volume.</a:t>
            </a:r>
          </a:p>
          <a:p>
            <a:pPr marL="0" indent="0">
              <a:buNone/>
            </a:pPr>
            <a:endParaRPr lang="en-US" dirty="0">
              <a:cs typeface="Calibri" panose="020F0502020204030204"/>
            </a:endParaRPr>
          </a:p>
          <a:p>
            <a:pPr marL="0" indent="0">
              <a:buNone/>
            </a:pPr>
            <a:r>
              <a:rPr lang="en-US" dirty="0">
                <a:cs typeface="Calibri" panose="020F0502020204030204"/>
              </a:rPr>
              <a:t>P1=100,000Pa n1=3 T1=250K   P2=? n2=3.5 T2=300K V1=V2 </a:t>
            </a:r>
          </a:p>
          <a:p>
            <a:pPr marL="0" indent="0">
              <a:buNone/>
            </a:pPr>
            <a:r>
              <a:rPr lang="en-US" dirty="0">
                <a:cs typeface="Calibri" panose="020F0502020204030204"/>
              </a:rPr>
              <a:t>P1V1/(n1 T1) = P2 V2/(n2 T2)  cross out the V's</a:t>
            </a:r>
          </a:p>
        </p:txBody>
      </p:sp>
    </p:spTree>
    <p:extLst>
      <p:ext uri="{BB962C8B-B14F-4D97-AF65-F5344CB8AC3E}">
        <p14:creationId xmlns:p14="http://schemas.microsoft.com/office/powerpoint/2010/main" val="89958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ACTIVITY IDEAL GAS PROCESSES</a:t>
            </a:r>
            <a:endParaRPr lang="en-US" dirty="0"/>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295275" y="904716"/>
            <a:ext cx="7948744" cy="54665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cs typeface="Arial"/>
              </a:rPr>
              <a:t>Open </a:t>
            </a:r>
            <a:r>
              <a:rPr lang="en-US" sz="1800" dirty="0">
                <a:ea typeface="+mn-lt"/>
                <a:cs typeface="+mn-lt"/>
              </a:rPr>
              <a:t>Phet simulation </a:t>
            </a:r>
            <a:r>
              <a:rPr lang="en-US" sz="1800" dirty="0">
                <a:ea typeface="+mn-lt"/>
                <a:cs typeface="+mn-lt"/>
                <a:hlinkClick r:id="rId2"/>
              </a:rPr>
              <a:t>https://phet.colorado.edu/sims/html/gas-properties/latest/gas-properties_en.html</a:t>
            </a:r>
            <a:r>
              <a:rPr lang="en-US" sz="1800" dirty="0">
                <a:ea typeface="+mn-lt"/>
                <a:cs typeface="+mn-lt"/>
              </a:rPr>
              <a:t>  </a:t>
            </a:r>
          </a:p>
          <a:p>
            <a:r>
              <a:rPr lang="en-US" sz="1800" dirty="0">
                <a:cs typeface="Arial"/>
              </a:rPr>
              <a:t>Click on ideal. </a:t>
            </a:r>
          </a:p>
          <a:p>
            <a:r>
              <a:rPr lang="en-US" sz="1800" dirty="0">
                <a:cs typeface="Arial"/>
              </a:rPr>
              <a:t>Click on width. The container is 10nm width, 10nm height and there is an unseen depth, which is 3.5nm</a:t>
            </a:r>
          </a:p>
          <a:p>
            <a:r>
              <a:rPr lang="en-US" sz="1800" dirty="0">
                <a:cs typeface="Arial"/>
              </a:rPr>
              <a:t>1nm=10^-9 meters. So the original box has volume V=0.035 10^</a:t>
            </a:r>
            <a:r>
              <a:rPr lang="en-US" sz="1800" baseline="30000" dirty="0">
                <a:cs typeface="Arial"/>
              </a:rPr>
              <a:t>-23 </a:t>
            </a:r>
            <a:r>
              <a:rPr lang="en-US" sz="1800" dirty="0">
                <a:cs typeface="Arial"/>
              </a:rPr>
              <a:t>m</a:t>
            </a:r>
            <a:r>
              <a:rPr lang="en-US" sz="1800" baseline="30000" dirty="0">
                <a:cs typeface="Arial"/>
              </a:rPr>
              <a:t>3</a:t>
            </a:r>
          </a:p>
          <a:p>
            <a:r>
              <a:rPr lang="en-US" sz="1800" dirty="0">
                <a:cs typeface="Arial"/>
              </a:rPr>
              <a:t>Click on particles. You can adjust number of particles inside the container</a:t>
            </a:r>
          </a:p>
          <a:p>
            <a:r>
              <a:rPr lang="en-US" sz="1800" dirty="0">
                <a:cs typeface="Arial"/>
              </a:rPr>
              <a:t>You may add heat to the system and observe the temperature change</a:t>
            </a:r>
          </a:p>
          <a:p>
            <a:r>
              <a:rPr lang="en-US" sz="1800" dirty="0">
                <a:cs typeface="Arial"/>
              </a:rPr>
              <a:t>The activity is about calculating the pressure and comparing with the values of the pressure gauge. </a:t>
            </a:r>
          </a:p>
          <a:p>
            <a:r>
              <a:rPr lang="en-US" sz="1800" dirty="0">
                <a:cs typeface="Arial"/>
              </a:rPr>
              <a:t>Change the units of pressure gauge to kilopascal kPa. 1kPa=1000 Pa. </a:t>
            </a:r>
            <a:endParaRPr lang="en-US" dirty="0">
              <a:cs typeface="Calibri" panose="020F0502020204030204"/>
            </a:endParaRPr>
          </a:p>
          <a:p>
            <a:r>
              <a:rPr lang="en-US" sz="1800" dirty="0">
                <a:cs typeface="Arial"/>
              </a:rPr>
              <a:t>Pressure is caused by particles hitting the walls of the container. If fluctuates statistical uncertainties. Make sure your calculated pressure is within the range of what pressure gauge reads. You can see a minimum pressure and maximum pressure.</a:t>
            </a:r>
            <a:endParaRPr lang="en-US">
              <a:cs typeface="Calibri"/>
            </a:endParaRPr>
          </a:p>
          <a:p>
            <a:endParaRPr lang="en-US" sz="1800" dirty="0">
              <a:cs typeface="Arial"/>
            </a:endParaRPr>
          </a:p>
        </p:txBody>
      </p:sp>
      <p:pic>
        <p:nvPicPr>
          <p:cNvPr id="2" name="Picture 3" descr="Ideal gas under constant volume from PhET app. Pressure gauge shows the pressure, thermometer shows the temperature and number of particles are shown by clicking the particle button.">
            <a:extLst>
              <a:ext uri="{FF2B5EF4-FFF2-40B4-BE49-F238E27FC236}">
                <a16:creationId xmlns:a16="http://schemas.microsoft.com/office/drawing/2014/main" id="{3689D1C7-B8B4-4BBB-9F77-1FF159FE4579}"/>
              </a:ext>
            </a:extLst>
          </p:cNvPr>
          <p:cNvPicPr>
            <a:picLocks noChangeAspect="1"/>
          </p:cNvPicPr>
          <p:nvPr/>
        </p:nvPicPr>
        <p:blipFill>
          <a:blip r:embed="rId3"/>
          <a:stretch>
            <a:fillRect/>
          </a:stretch>
        </p:blipFill>
        <p:spPr>
          <a:xfrm>
            <a:off x="8337245" y="2246797"/>
            <a:ext cx="3609583" cy="2577871"/>
          </a:xfrm>
          <a:prstGeom prst="rect">
            <a:avLst/>
          </a:prstGeom>
        </p:spPr>
      </p:pic>
    </p:spTree>
    <p:extLst>
      <p:ext uri="{BB962C8B-B14F-4D97-AF65-F5344CB8AC3E}">
        <p14:creationId xmlns:p14="http://schemas.microsoft.com/office/powerpoint/2010/main" val="187688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EB596E-7B1E-4B76-8F9E-3622F60651B0}"/>
              </a:ext>
            </a:extLst>
          </p:cNvPr>
          <p:cNvSpPr>
            <a:spLocks noGrp="1"/>
          </p:cNvSpPr>
          <p:nvPr/>
        </p:nvSpPr>
        <p:spPr>
          <a:xfrm>
            <a:off x="457200" y="241326"/>
            <a:ext cx="8062912" cy="659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ACTIVITY IDEAL GAS PROCESSES</a:t>
            </a:r>
            <a:endParaRPr lang="en-US" dirty="0"/>
          </a:p>
        </p:txBody>
      </p:sp>
      <p:sp>
        <p:nvSpPr>
          <p:cNvPr id="5" name="Text Placeholder 3">
            <a:extLst>
              <a:ext uri="{FF2B5EF4-FFF2-40B4-BE49-F238E27FC236}">
                <a16:creationId xmlns:a16="http://schemas.microsoft.com/office/drawing/2014/main" id="{802F883E-B98B-489F-B876-96DA4C360164}"/>
              </a:ext>
            </a:extLst>
          </p:cNvPr>
          <p:cNvSpPr>
            <a:spLocks noGrp="1"/>
          </p:cNvSpPr>
          <p:nvPr/>
        </p:nvSpPr>
        <p:spPr>
          <a:xfrm>
            <a:off x="295275" y="904716"/>
            <a:ext cx="12593812" cy="1395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CB255"/>
              </a:buClr>
              <a:buFont typeface="Arial" panose="020B0604020202020204" pitchFamily="34" charset="0"/>
              <a:buChar char="•"/>
              <a:defRPr sz="2800" kern="1200">
                <a:solidFill>
                  <a:srgbClr val="000000"/>
                </a:solidFill>
                <a:latin typeface="+mn-lt"/>
                <a:ea typeface="+mn-ea"/>
                <a:cs typeface="+mn-cs"/>
              </a:defRPr>
            </a:lvl1pPr>
            <a:lvl2pPr marL="731520" indent="-457200" algn="l" defTabSz="914400" rtl="0" eaLnBrk="1" latinLnBrk="0" hangingPunct="1">
              <a:lnSpc>
                <a:spcPct val="90000"/>
              </a:lnSpc>
              <a:spcBef>
                <a:spcPts val="500"/>
              </a:spcBef>
              <a:buClr>
                <a:srgbClr val="6CB255"/>
              </a:buClr>
              <a:buFont typeface="+mj-lt"/>
              <a:buAutoNum type="alphaLcParen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6CB255"/>
              </a:buClr>
              <a:buFont typeface="+mj-lt"/>
              <a:buAutoNum type="alphaLcParen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6CB255"/>
              </a:buClr>
              <a:buFont typeface="+mj-lt"/>
              <a:buAutoNum type="alphaLcParen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cs typeface="Arial"/>
              </a:rPr>
              <a:t>Open </a:t>
            </a:r>
            <a:r>
              <a:rPr lang="en-US" sz="1800" dirty="0">
                <a:ea typeface="+mn-lt"/>
                <a:cs typeface="+mn-lt"/>
              </a:rPr>
              <a:t>Phet simulation </a:t>
            </a:r>
            <a:r>
              <a:rPr lang="en-US" sz="1800" dirty="0">
                <a:ea typeface="+mn-lt"/>
                <a:cs typeface="+mn-lt"/>
                <a:hlinkClick r:id="rId2"/>
              </a:rPr>
              <a:t>https://phet.colorado.edu/sims/html/gas-properties/latest/gas-properties_en.html</a:t>
            </a:r>
            <a:r>
              <a:rPr lang="en-US" sz="1800" dirty="0">
                <a:ea typeface="+mn-lt"/>
                <a:cs typeface="+mn-lt"/>
              </a:rPr>
              <a:t>  </a:t>
            </a:r>
          </a:p>
          <a:p>
            <a:r>
              <a:rPr lang="en-US" sz="1800" dirty="0">
                <a:cs typeface="Calibri"/>
              </a:rPr>
              <a:t>Calculate Pressure using P1V1/(N1 T1)=P2V2/(n2 T2) for the problems below.</a:t>
            </a:r>
          </a:p>
          <a:p>
            <a:r>
              <a:rPr lang="en-US" sz="1800" dirty="0">
                <a:cs typeface="Calibri"/>
              </a:rPr>
              <a:t>Simulate the problem using the app and compare the Pressure read from the gauge.</a:t>
            </a:r>
          </a:p>
          <a:p>
            <a:endParaRPr lang="en-US">
              <a:cs typeface="Calibri"/>
            </a:endParaRPr>
          </a:p>
        </p:txBody>
      </p:sp>
      <p:pic>
        <p:nvPicPr>
          <p:cNvPr id="2" name="Picture 3" descr="Ideal gas under constant volume from PhET app. Pressure gauge shows the pressure, thermometer shows the temperature and number of particles are shown by clicking the particle button.">
            <a:extLst>
              <a:ext uri="{FF2B5EF4-FFF2-40B4-BE49-F238E27FC236}">
                <a16:creationId xmlns:a16="http://schemas.microsoft.com/office/drawing/2014/main" id="{3689D1C7-B8B4-4BBB-9F77-1FF159FE4579}"/>
              </a:ext>
            </a:extLst>
          </p:cNvPr>
          <p:cNvPicPr>
            <a:picLocks noChangeAspect="1"/>
          </p:cNvPicPr>
          <p:nvPr/>
        </p:nvPicPr>
        <p:blipFill>
          <a:blip r:embed="rId3"/>
          <a:stretch>
            <a:fillRect/>
          </a:stretch>
        </p:blipFill>
        <p:spPr>
          <a:xfrm>
            <a:off x="7376916" y="2288549"/>
            <a:ext cx="4580350" cy="3266802"/>
          </a:xfrm>
          <a:prstGeom prst="rect">
            <a:avLst/>
          </a:prstGeom>
        </p:spPr>
      </p:pic>
      <p:sp>
        <p:nvSpPr>
          <p:cNvPr id="4" name="TextBox 3">
            <a:extLst>
              <a:ext uri="{FF2B5EF4-FFF2-40B4-BE49-F238E27FC236}">
                <a16:creationId xmlns:a16="http://schemas.microsoft.com/office/drawing/2014/main" id="{8E789BD3-0D96-4EB2-AA70-BF43F50829FE}"/>
              </a:ext>
            </a:extLst>
          </p:cNvPr>
          <p:cNvSpPr txBox="1"/>
          <p:nvPr/>
        </p:nvSpPr>
        <p:spPr>
          <a:xfrm>
            <a:off x="455113" y="2292264"/>
            <a:ext cx="664714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100 gas molecules is inside a container with 0.035 10</a:t>
            </a:r>
            <a:r>
              <a:rPr lang="en-US" baseline="30000" dirty="0"/>
              <a:t>-23</a:t>
            </a:r>
            <a:r>
              <a:rPr lang="en-US" dirty="0"/>
              <a:t> m</a:t>
            </a:r>
            <a:r>
              <a:rPr lang="en-US" baseline="30000" dirty="0"/>
              <a:t>3</a:t>
            </a:r>
            <a:r>
              <a:rPr lang="en-US" dirty="0"/>
              <a:t> Volume</a:t>
            </a:r>
          </a:p>
          <a:p>
            <a:r>
              <a:rPr lang="en-US" dirty="0">
                <a:cs typeface="Calibri"/>
              </a:rPr>
              <a:t>It has about 1200 kPa pressure at 300K temperature.</a:t>
            </a:r>
          </a:p>
          <a:p>
            <a:endParaRPr lang="en-US" dirty="0">
              <a:cs typeface="Calibri"/>
            </a:endParaRPr>
          </a:p>
          <a:p>
            <a:r>
              <a:rPr lang="en-US" dirty="0">
                <a:cs typeface="Calibri"/>
              </a:rPr>
              <a:t>1) Find the new pressure if 50 more molecules are pumped at constant volume and temperature</a:t>
            </a:r>
          </a:p>
          <a:p>
            <a:endParaRPr lang="en-US" dirty="0">
              <a:cs typeface="Calibri"/>
            </a:endParaRPr>
          </a:p>
          <a:p>
            <a:r>
              <a:rPr lang="en-US" dirty="0">
                <a:cs typeface="Calibri"/>
              </a:rPr>
              <a:t>2) Find the new pressure if 50 more molecules are pumped at constant volume but temperature is increased to 350K</a:t>
            </a:r>
          </a:p>
          <a:p>
            <a:endParaRPr lang="en-US" dirty="0">
              <a:cs typeface="Calibri"/>
            </a:endParaRPr>
          </a:p>
          <a:p>
            <a:r>
              <a:rPr lang="en-US" dirty="0">
                <a:cs typeface="Calibri"/>
              </a:rPr>
              <a:t>3) Find the new pressure if 50 more molecules are pumped, temperature is raised to 350K and volume is halved.</a:t>
            </a:r>
          </a:p>
          <a:p>
            <a:endParaRPr lang="en-US" dirty="0">
              <a:cs typeface="Calibri"/>
            </a:endParaRPr>
          </a:p>
          <a:p>
            <a:r>
              <a:rPr lang="en-US" dirty="0">
                <a:cs typeface="Calibri"/>
              </a:rPr>
              <a:t>4) Come up with your own questions. Compare you measure pressure with the pressure given by the pressure gauge.</a:t>
            </a:r>
          </a:p>
        </p:txBody>
      </p:sp>
    </p:spTree>
    <p:extLst>
      <p:ext uri="{BB962C8B-B14F-4D97-AF65-F5344CB8AC3E}">
        <p14:creationId xmlns:p14="http://schemas.microsoft.com/office/powerpoint/2010/main" val="175589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C92A-87B5-409F-A7F5-3173D5DD52F0}"/>
              </a:ext>
            </a:extLst>
          </p:cNvPr>
          <p:cNvSpPr>
            <a:spLocks noGrp="1"/>
          </p:cNvSpPr>
          <p:nvPr>
            <p:ph type="title"/>
          </p:nvPr>
        </p:nvSpPr>
        <p:spPr/>
        <p:txBody>
          <a:bodyPr/>
          <a:lstStyle/>
          <a:p>
            <a:r>
              <a:rPr lang="en-US" dirty="0">
                <a:cs typeface="Calibri Light"/>
              </a:rPr>
              <a:t>CLASSWORK FOR KINETIC THEORY OF GAS</a:t>
            </a:r>
            <a:endParaRPr lang="en-US" dirty="0"/>
          </a:p>
        </p:txBody>
      </p:sp>
      <p:sp>
        <p:nvSpPr>
          <p:cNvPr id="3" name="TextBox 2">
            <a:extLst>
              <a:ext uri="{FF2B5EF4-FFF2-40B4-BE49-F238E27FC236}">
                <a16:creationId xmlns:a16="http://schemas.microsoft.com/office/drawing/2014/main" id="{82052569-AF44-4EDC-9D59-E96D5C3B762B}"/>
              </a:ext>
            </a:extLst>
          </p:cNvPr>
          <p:cNvSpPr txBox="1"/>
          <p:nvPr/>
        </p:nvSpPr>
        <p:spPr>
          <a:xfrm>
            <a:off x="1029223" y="1478072"/>
            <a:ext cx="64383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KE = 3/2 </a:t>
            </a:r>
            <a:r>
              <a:rPr lang="en-US" sz="2400" dirty="0" err="1"/>
              <a:t>nRT</a:t>
            </a:r>
            <a:r>
              <a:rPr lang="en-US" sz="2400" dirty="0"/>
              <a:t> = 3/2 NKT for monatomic gas</a:t>
            </a:r>
            <a:endParaRPr lang="en-US" sz="2400" b="1">
              <a:ea typeface="+mn-lt"/>
              <a:cs typeface="+mn-lt"/>
            </a:endParaRPr>
          </a:p>
          <a:p>
            <a:r>
              <a:rPr lang="en-US" sz="2400" dirty="0" err="1"/>
              <a:t>vrms</a:t>
            </a:r>
            <a:r>
              <a:rPr lang="en-US" sz="2400" dirty="0"/>
              <a:t> = sqrt (3RT/Mm) Mm is the molar mass</a:t>
            </a:r>
            <a:endParaRPr lang="en-US" sz="2400" dirty="0">
              <a:cs typeface="Calibri"/>
            </a:endParaRPr>
          </a:p>
        </p:txBody>
      </p:sp>
      <p:sp>
        <p:nvSpPr>
          <p:cNvPr id="4" name="TextBox 3">
            <a:extLst>
              <a:ext uri="{FF2B5EF4-FFF2-40B4-BE49-F238E27FC236}">
                <a16:creationId xmlns:a16="http://schemas.microsoft.com/office/drawing/2014/main" id="{036348F1-B108-4131-B27B-ECFA386073B9}"/>
              </a:ext>
            </a:extLst>
          </p:cNvPr>
          <p:cNvSpPr txBox="1"/>
          <p:nvPr/>
        </p:nvSpPr>
        <p:spPr>
          <a:xfrm>
            <a:off x="984207" y="2602152"/>
            <a:ext cx="938199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Molar mass of a monatomic gas is 0.040 kg/mol</a:t>
            </a:r>
            <a:endParaRPr lang="en-US" sz="2400" dirty="0">
              <a:cs typeface="Calibri"/>
            </a:endParaRPr>
          </a:p>
          <a:p>
            <a:r>
              <a:rPr lang="en-US" sz="2400" dirty="0">
                <a:cs typeface="Calibri"/>
              </a:rPr>
              <a:t>Calculate the Kinetic energy and root mean square velocity at</a:t>
            </a:r>
          </a:p>
          <a:p>
            <a:r>
              <a:rPr lang="en-US" sz="2400" dirty="0">
                <a:cs typeface="Calibri"/>
              </a:rPr>
              <a:t>A) 300 K</a:t>
            </a:r>
          </a:p>
          <a:p>
            <a:r>
              <a:rPr lang="en-US" sz="2400" dirty="0">
                <a:cs typeface="Calibri"/>
              </a:rPr>
              <a:t>B) 600 K</a:t>
            </a:r>
          </a:p>
          <a:p>
            <a:r>
              <a:rPr lang="en-US" sz="2400" dirty="0">
                <a:cs typeface="Calibri"/>
              </a:rPr>
              <a:t>C) 10 K</a:t>
            </a:r>
          </a:p>
        </p:txBody>
      </p:sp>
    </p:spTree>
    <p:extLst>
      <p:ext uri="{BB962C8B-B14F-4D97-AF65-F5344CB8AC3E}">
        <p14:creationId xmlns:p14="http://schemas.microsoft.com/office/powerpoint/2010/main" val="148719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D09E-628C-42E5-96C2-3AEEB0FBB620}"/>
              </a:ext>
            </a:extLst>
          </p:cNvPr>
          <p:cNvSpPr>
            <a:spLocks noGrp="1"/>
          </p:cNvSpPr>
          <p:nvPr>
            <p:ph type="title"/>
          </p:nvPr>
        </p:nvSpPr>
        <p:spPr/>
        <p:txBody>
          <a:bodyPr/>
          <a:lstStyle/>
          <a:p>
            <a:r>
              <a:rPr lang="en-US" dirty="0">
                <a:cs typeface="Calibri Light"/>
              </a:rPr>
              <a:t>CLASSWORK FOR PHASE CHANGE</a:t>
            </a:r>
            <a:endParaRPr lang="en-US" dirty="0"/>
          </a:p>
        </p:txBody>
      </p:sp>
      <p:sp>
        <p:nvSpPr>
          <p:cNvPr id="3" name="TextBox 2">
            <a:extLst>
              <a:ext uri="{FF2B5EF4-FFF2-40B4-BE49-F238E27FC236}">
                <a16:creationId xmlns:a16="http://schemas.microsoft.com/office/drawing/2014/main" id="{F1D090F9-5522-4369-A611-B8A8235DC2B3}"/>
              </a:ext>
            </a:extLst>
          </p:cNvPr>
          <p:cNvSpPr txBox="1"/>
          <p:nvPr/>
        </p:nvSpPr>
        <p:spPr>
          <a:xfrm>
            <a:off x="703893" y="1509386"/>
            <a:ext cx="739638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A substance has the triple point at 0.02 atm pressure and at 5 degrees </a:t>
            </a:r>
            <a:r>
              <a:rPr lang="en-US" sz="2000" dirty="0" err="1"/>
              <a:t>Celcius</a:t>
            </a:r>
            <a:r>
              <a:rPr lang="en-US" sz="2000" dirty="0"/>
              <a:t> temperature.</a:t>
            </a:r>
            <a:endParaRPr lang="en-US" sz="2000" dirty="0">
              <a:cs typeface="Calibri"/>
            </a:endParaRPr>
          </a:p>
          <a:p>
            <a:r>
              <a:rPr lang="en-US" sz="2000" dirty="0"/>
              <a:t>Q1) Draw an approximate P T diagram for the substance </a:t>
            </a:r>
            <a:r>
              <a:rPr lang="en-US" sz="2000" b="1" dirty="0"/>
              <a:t>near</a:t>
            </a:r>
            <a:r>
              <a:rPr lang="en-US" sz="2000" dirty="0"/>
              <a:t> its triple point.(Draw only near the triple point as a partial graph since the slopes will change as we move away from the triple point). Consider</a:t>
            </a:r>
            <a:endParaRPr lang="en-US" sz="2000" dirty="0">
              <a:cs typeface="Calibri"/>
            </a:endParaRPr>
          </a:p>
          <a:p>
            <a:endParaRPr lang="en-US" sz="2000" dirty="0">
              <a:cs typeface="Calibri"/>
            </a:endParaRPr>
          </a:p>
          <a:p>
            <a:r>
              <a:rPr lang="en-US" sz="2000" dirty="0">
                <a:cs typeface="Calibri"/>
              </a:rPr>
              <a:t>A) Slope of the sublimation curve is 0.8 atm/C</a:t>
            </a:r>
            <a:endParaRPr lang="en-US" dirty="0"/>
          </a:p>
          <a:p>
            <a:r>
              <a:rPr lang="en-US" sz="2000" dirty="0">
                <a:cs typeface="Calibri"/>
              </a:rPr>
              <a:t>B) Slope of the evaporation curve is 0.2 atm/C</a:t>
            </a:r>
          </a:p>
          <a:p>
            <a:r>
              <a:rPr lang="en-US" sz="2000" dirty="0">
                <a:cs typeface="Calibri"/>
              </a:rPr>
              <a:t>C) Slope of the melting curve is –4 atm/C</a:t>
            </a:r>
          </a:p>
          <a:p>
            <a:endParaRPr lang="en-US" sz="2000" dirty="0">
              <a:cs typeface="Calibri"/>
            </a:endParaRPr>
          </a:p>
          <a:p>
            <a:r>
              <a:rPr lang="en-US" sz="2000" dirty="0">
                <a:cs typeface="Calibri"/>
              </a:rPr>
              <a:t>Q2) Identify 6 points on the graph, one for each pure state and one for each phase transition</a:t>
            </a:r>
          </a:p>
          <a:p>
            <a:endParaRPr lang="en-US" sz="2000" dirty="0">
              <a:cs typeface="Calibri"/>
            </a:endParaRPr>
          </a:p>
          <a:p>
            <a:r>
              <a:rPr lang="en-US" sz="2000" dirty="0">
                <a:cs typeface="Calibri"/>
              </a:rPr>
              <a:t>PT graph for water is given as reference, the image for the particular gas in the question will be different.</a:t>
            </a:r>
          </a:p>
        </p:txBody>
      </p:sp>
      <p:pic>
        <p:nvPicPr>
          <p:cNvPr id="4" name="Picture 4" descr="Pressure versus Temperature diagram for water. Near the critical points slopes can be obtained from rise over run formula.&#10;">
            <a:extLst>
              <a:ext uri="{FF2B5EF4-FFF2-40B4-BE49-F238E27FC236}">
                <a16:creationId xmlns:a16="http://schemas.microsoft.com/office/drawing/2014/main" id="{BDA95C6B-C444-405A-8F49-0F349070B7BF}"/>
              </a:ext>
            </a:extLst>
          </p:cNvPr>
          <p:cNvPicPr>
            <a:picLocks noChangeAspect="1"/>
          </p:cNvPicPr>
          <p:nvPr/>
        </p:nvPicPr>
        <p:blipFill>
          <a:blip r:embed="rId2"/>
          <a:stretch>
            <a:fillRect/>
          </a:stretch>
        </p:blipFill>
        <p:spPr>
          <a:xfrm>
            <a:off x="8163984" y="1191474"/>
            <a:ext cx="3589866" cy="3522552"/>
          </a:xfrm>
          <a:prstGeom prst="rect">
            <a:avLst/>
          </a:prstGeom>
        </p:spPr>
      </p:pic>
    </p:spTree>
    <p:extLst>
      <p:ext uri="{BB962C8B-B14F-4D97-AF65-F5344CB8AC3E}">
        <p14:creationId xmlns:p14="http://schemas.microsoft.com/office/powerpoint/2010/main" val="353843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dirty="0">
                <a:cs typeface="Calibri Light"/>
              </a:rPr>
              <a:t>REFERENCES</a:t>
            </a:r>
            <a:endParaRPr lang="en-US" dirty="0"/>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Slide 1: Open Stax College Physics online textbook</a:t>
            </a:r>
          </a:p>
          <a:p>
            <a:r>
              <a:rPr lang="en-US" dirty="0">
                <a:ea typeface="+mn-lt"/>
                <a:cs typeface="+mn-lt"/>
              </a:rPr>
              <a:t>Slide 8: Adobe id= 437739805 Gas equation on blackboard, ideal gas law equation, combine gas law equation, gas law of chemistry and physics By BN Benz</a:t>
            </a:r>
          </a:p>
          <a:p>
            <a:r>
              <a:rPr lang="en-US" dirty="0">
                <a:ea typeface="+mn-lt"/>
                <a:cs typeface="+mn-lt"/>
              </a:rPr>
              <a:t>Slide 11 Left image: Open Stax College Physics online textbook</a:t>
            </a:r>
          </a:p>
          <a:p>
            <a:r>
              <a:rPr lang="en-US" dirty="0">
                <a:ea typeface="+mn-lt"/>
                <a:cs typeface="+mn-lt"/>
              </a:rPr>
              <a:t>Slide 11 Middle image: Adobe id= 144540334 Inside view of engine cylinders, pistons and valves By </a:t>
            </a:r>
            <a:r>
              <a:rPr lang="en-US" dirty="0" err="1">
                <a:ea typeface="+mn-lt"/>
                <a:cs typeface="+mn-lt"/>
              </a:rPr>
              <a:t>OkFoto</a:t>
            </a:r>
          </a:p>
          <a:p>
            <a:r>
              <a:rPr lang="en-US" dirty="0">
                <a:ea typeface="+mn-lt"/>
                <a:cs typeface="+mn-lt"/>
              </a:rPr>
              <a:t>Slide 11 Right image: Adobe id= 90387836 Propane gas cylinder, isolated on white By Christian Delbert</a:t>
            </a:r>
          </a:p>
          <a:p>
            <a:r>
              <a:rPr lang="en-US" dirty="0">
                <a:ea typeface="+mn-lt"/>
                <a:cs typeface="+mn-lt"/>
              </a:rPr>
              <a:t>Slides 14-15: Screenshot from PhET Interactive Simulations University of Colorado Boulder</a:t>
            </a:r>
          </a:p>
          <a:p>
            <a:r>
              <a:rPr lang="en-US" dirty="0">
                <a:ea typeface="+mn-lt"/>
                <a:cs typeface="+mn-lt"/>
              </a:rPr>
              <a:t>Slide 17: Open Stax College Physics online textbook</a:t>
            </a:r>
          </a:p>
          <a:p>
            <a:endParaRPr lang="en-US" dirty="0">
              <a:cs typeface="Calibri"/>
            </a:endParaRPr>
          </a:p>
        </p:txBody>
      </p:sp>
    </p:spTree>
    <p:extLst>
      <p:ext uri="{BB962C8B-B14F-4D97-AF65-F5344CB8AC3E}">
        <p14:creationId xmlns:p14="http://schemas.microsoft.com/office/powerpoint/2010/main" val="16434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2778789283"/>
              </p:ext>
            </p:extLst>
          </p:nvPr>
        </p:nvGraphicFramePr>
        <p:xfrm>
          <a:off x="4552950" y="552450"/>
          <a:ext cx="7007185" cy="5405354"/>
        </p:xfrm>
        <a:graphic>
          <a:graphicData uri="http://schemas.openxmlformats.org/drawingml/2006/table">
            <a:tbl>
              <a:tblPr firstRow="1" bandRow="1">
                <a:solidFill>
                  <a:srgbClr val="F7F7F7"/>
                </a:solidFill>
                <a:tableStyleId>{69012ECD-51FC-41F1-AA8D-1B2483CD663E}</a:tableStyleId>
              </a:tblPr>
              <a:tblGrid>
                <a:gridCol w="7007185">
                  <a:extLst>
                    <a:ext uri="{9D8B030D-6E8A-4147-A177-3AD203B41FA5}">
                      <a16:colId xmlns:a16="http://schemas.microsoft.com/office/drawing/2014/main" val="603648281"/>
                    </a:ext>
                  </a:extLst>
                </a:gridCol>
              </a:tblGrid>
              <a:tr h="5405354">
                <a:tc>
                  <a:txBody>
                    <a:bodyPr/>
                    <a:lstStyle/>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Convert temperatures between the Celsius, Fahrenheit, and Kelvin scales.</a:t>
                      </a:r>
                      <a:endParaRPr lang="en-US" sz="2000" b="0">
                        <a:solidFill>
                          <a:schemeClr val="tx1"/>
                        </a:solidFill>
                      </a:endParaRPr>
                    </a:p>
                    <a:p>
                      <a:pPr marL="285750" lvl="0" indent="-285750" algn="l">
                        <a:lnSpc>
                          <a:spcPct val="100000"/>
                        </a:lnSpc>
                        <a:spcBef>
                          <a:spcPts val="0"/>
                        </a:spcBef>
                        <a:spcAft>
                          <a:spcPts val="0"/>
                        </a:spcAft>
                        <a:buFont typeface="Arial"/>
                        <a:buChar char="•"/>
                      </a:pPr>
                      <a:r>
                        <a:rPr lang="en-US" sz="2000" b="0" i="0" u="none" strike="noStrike" noProof="0" dirty="0">
                          <a:solidFill>
                            <a:schemeClr val="tx1"/>
                          </a:solidFill>
                        </a:rPr>
                        <a:t> Define, describe and calculate thermal expansion</a:t>
                      </a:r>
                      <a:endParaRPr lang="en-US" sz="2000" dirty="0">
                        <a:solidFill>
                          <a:schemeClr val="tx1"/>
                        </a:solidFill>
                      </a:endParaRP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State the ideal gas law in terms of molecules and in terms of moles.</a:t>
                      </a:r>
                      <a:endParaRPr lang="en-US" sz="2000">
                        <a:solidFill>
                          <a:schemeClr val="tx1"/>
                        </a:solidFill>
                      </a:endParaRP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Use the ideal gas law to calculate change in pressure, temperature, volume or the number of molecules or moles</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State the relationship between the kinetic energy, temperature and root mean square velocity of a gas </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Interpret a phase diagram.</a:t>
                      </a:r>
                      <a:endParaRPr lang="en-US" sz="2000">
                        <a:solidFill>
                          <a:schemeClr val="tx1"/>
                        </a:solidFill>
                      </a:endParaRP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State Dalton’s law.</a:t>
                      </a:r>
                      <a:endParaRPr lang="en-US" sz="2000">
                        <a:solidFill>
                          <a:schemeClr val="tx1"/>
                        </a:solidFill>
                      </a:endParaRPr>
                    </a:p>
                    <a:p>
                      <a:pPr marL="342900" lvl="0" indent="-342900" algn="l">
                        <a:lnSpc>
                          <a:spcPct val="100000"/>
                        </a:lnSpc>
                        <a:spcBef>
                          <a:spcPts val="0"/>
                        </a:spcBef>
                        <a:spcAft>
                          <a:spcPts val="0"/>
                        </a:spcAft>
                        <a:buFont typeface="Arial"/>
                        <a:buChar char="•"/>
                      </a:pPr>
                      <a:endParaRPr lang="en-US" sz="2100" b="0" i="0" u="none" strike="noStrike" cap="none" spc="60" noProof="0" dirty="0">
                        <a:solidFill>
                          <a:schemeClr val="tx1"/>
                        </a:solidFill>
                        <a:latin typeface="Calibri"/>
                      </a:endParaRPr>
                    </a:p>
                    <a:p>
                      <a:pPr marL="0" lvl="0" indent="0" algn="l">
                        <a:lnSpc>
                          <a:spcPct val="100000"/>
                        </a:lnSpc>
                        <a:spcBef>
                          <a:spcPts val="0"/>
                        </a:spcBef>
                        <a:spcAft>
                          <a:spcPts val="0"/>
                        </a:spcAft>
                        <a:buNone/>
                      </a:pPr>
                      <a:endParaRPr lang="en-US" sz="2100" b="0" i="0" u="none" strike="noStrike" cap="none" spc="60" noProof="0"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563256183"/>
              </p:ext>
            </p:extLst>
          </p:nvPr>
        </p:nvGraphicFramePr>
        <p:xfrm>
          <a:off x="4183811" y="445697"/>
          <a:ext cx="4497245" cy="6177928"/>
        </p:xfrm>
        <a:graphic>
          <a:graphicData uri="http://schemas.openxmlformats.org/drawingml/2006/table">
            <a:tbl>
              <a:tblPr firstRow="1" bandRow="1">
                <a:noFill/>
                <a:tableStyleId>{69012ECD-51FC-41F1-AA8D-1B2483CD663E}</a:tableStyleId>
              </a:tblPr>
              <a:tblGrid>
                <a:gridCol w="3892670">
                  <a:extLst>
                    <a:ext uri="{9D8B030D-6E8A-4147-A177-3AD203B41FA5}">
                      <a16:colId xmlns:a16="http://schemas.microsoft.com/office/drawing/2014/main" val="216919050"/>
                    </a:ext>
                  </a:extLst>
                </a:gridCol>
                <a:gridCol w="604575">
                  <a:extLst>
                    <a:ext uri="{9D8B030D-6E8A-4147-A177-3AD203B41FA5}">
                      <a16:colId xmlns:a16="http://schemas.microsoft.com/office/drawing/2014/main" val="603648281"/>
                    </a:ext>
                  </a:extLst>
                </a:gridCol>
              </a:tblGrid>
              <a:tr h="6177928">
                <a:tc>
                  <a:txBody>
                    <a:bodyPr/>
                    <a:lstStyle/>
                    <a:p>
                      <a:pPr marL="0" lvl="0" indent="0" algn="l">
                        <a:lnSpc>
                          <a:spcPct val="100000"/>
                        </a:lnSpc>
                        <a:spcBef>
                          <a:spcPts val="0"/>
                        </a:spcBef>
                        <a:spcAft>
                          <a:spcPts val="0"/>
                        </a:spcAft>
                        <a:buNone/>
                      </a:pPr>
                      <a:r>
                        <a:rPr lang="en-US" sz="2000" b="0" i="0" u="none" strike="noStrike" cap="none" spc="60" noProof="0" dirty="0">
                          <a:solidFill>
                            <a:schemeClr val="tx1"/>
                          </a:solidFill>
                        </a:rPr>
                        <a:t>𝑇𝐹 = Temperature in Fahrenheit </a:t>
                      </a:r>
                      <a:endParaRPr lang="en-US" dirty="0">
                        <a:solidFill>
                          <a:schemeClr val="tx1"/>
                        </a:solidFill>
                      </a:endParaRPr>
                    </a:p>
                    <a:p>
                      <a:pPr marL="0" lvl="0" indent="0" algn="l">
                        <a:lnSpc>
                          <a:spcPct val="100000"/>
                        </a:lnSpc>
                        <a:spcBef>
                          <a:spcPts val="0"/>
                        </a:spcBef>
                        <a:spcAft>
                          <a:spcPts val="0"/>
                        </a:spcAft>
                        <a:buNone/>
                      </a:pP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rPr>
                        <a:t>T𝐶 = Temperature in Celsius </a:t>
                      </a:r>
                      <a:endParaRPr lang="en-US" dirty="0">
                        <a:solidFill>
                          <a:schemeClr val="tx1"/>
                        </a:solidFill>
                      </a:endParaRPr>
                    </a:p>
                    <a:p>
                      <a:pPr marL="0" lvl="0" indent="0" algn="l">
                        <a:lnSpc>
                          <a:spcPct val="100000"/>
                        </a:lnSpc>
                        <a:spcBef>
                          <a:spcPts val="0"/>
                        </a:spcBef>
                        <a:spcAft>
                          <a:spcPts val="0"/>
                        </a:spcAft>
                        <a:buNone/>
                      </a:pP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rPr>
                        <a:t>𝑇=TK=Temperature in Kelvin  </a:t>
                      </a:r>
                      <a:endParaRPr lang="en-US" dirty="0">
                        <a:solidFill>
                          <a:schemeClr val="tx1"/>
                        </a:solidFill>
                      </a:endParaRPr>
                    </a:p>
                    <a:p>
                      <a:pPr marL="0" lvl="0" indent="0" algn="l">
                        <a:lnSpc>
                          <a:spcPct val="100000"/>
                        </a:lnSpc>
                        <a:spcBef>
                          <a:spcPts val="0"/>
                        </a:spcBef>
                        <a:spcAft>
                          <a:spcPts val="0"/>
                        </a:spcAft>
                        <a:buNone/>
                      </a:pP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rPr>
                        <a:t>𝛥𝐿=Expansion (Lf-L0) </a:t>
                      </a:r>
                      <a:endParaRPr lang="en-US" dirty="0">
                        <a:solidFill>
                          <a:schemeClr val="tx1"/>
                        </a:solidFill>
                      </a:endParaRPr>
                    </a:p>
                    <a:p>
                      <a:pPr marL="0" lvl="0" indent="0" algn="l">
                        <a:lnSpc>
                          <a:spcPct val="100000"/>
                        </a:lnSpc>
                        <a:spcBef>
                          <a:spcPts val="0"/>
                        </a:spcBef>
                        <a:spcAft>
                          <a:spcPts val="0"/>
                        </a:spcAft>
                        <a:buNone/>
                      </a:pP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rPr>
                        <a:t>L = Original length </a:t>
                      </a:r>
                      <a:endParaRPr lang="en-US" dirty="0">
                        <a:solidFill>
                          <a:schemeClr val="tx1"/>
                        </a:solidFill>
                      </a:endParaRPr>
                    </a:p>
                    <a:p>
                      <a:pPr marL="0" lvl="0" indent="0" algn="l">
                        <a:lnSpc>
                          <a:spcPct val="100000"/>
                        </a:lnSpc>
                        <a:spcBef>
                          <a:spcPts val="0"/>
                        </a:spcBef>
                        <a:spcAft>
                          <a:spcPts val="0"/>
                        </a:spcAft>
                        <a:buNone/>
                      </a:pP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rPr>
                        <a:t>𝛼 = Coefficient of linear expansion </a:t>
                      </a:r>
                      <a:endParaRPr lang="en-US" dirty="0">
                        <a:solidFill>
                          <a:schemeClr val="tx1"/>
                        </a:solidFill>
                      </a:endParaRPr>
                    </a:p>
                    <a:p>
                      <a:pPr marL="0" lvl="0" indent="0" algn="l">
                        <a:lnSpc>
                          <a:spcPct val="100000"/>
                        </a:lnSpc>
                        <a:spcBef>
                          <a:spcPts val="0"/>
                        </a:spcBef>
                        <a:spcAft>
                          <a:spcPts val="0"/>
                        </a:spcAft>
                        <a:buNone/>
                      </a:pP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rPr>
                        <a:t>𝑘=universal Boltzmann constant </a:t>
                      </a:r>
                      <a:endParaRPr lang="en-US" dirty="0">
                        <a:solidFill>
                          <a:schemeClr val="tx1"/>
                        </a:solidFill>
                      </a:endParaRPr>
                    </a:p>
                    <a:p>
                      <a:pPr marL="0" lvl="0" indent="0" algn="l">
                        <a:lnSpc>
                          <a:spcPct val="100000"/>
                        </a:lnSpc>
                        <a:spcBef>
                          <a:spcPts val="0"/>
                        </a:spcBef>
                        <a:spcAft>
                          <a:spcPts val="0"/>
                        </a:spcAft>
                        <a:buNone/>
                      </a:pP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rPr>
                        <a:t>R = 8.31 J/ (mole K) universal gas constant </a:t>
                      </a:r>
                      <a:endParaRPr lang="en-US"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endParaRPr lang="en-US" sz="2000" b="0" u="none" strike="noStrike" cap="none" spc="60" noProof="0">
                        <a:solidFill>
                          <a:schemeClr val="tx1">
                            <a:lumMod val="75000"/>
                            <a:lumOff val="25000"/>
                          </a:schemeClr>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
        <p:nvSpPr>
          <p:cNvPr id="8" name="TextBox 7">
            <a:extLst>
              <a:ext uri="{FF2B5EF4-FFF2-40B4-BE49-F238E27FC236}">
                <a16:creationId xmlns:a16="http://schemas.microsoft.com/office/drawing/2014/main" id="{9544E5A7-2E27-445A-B0AF-0580396B1131}"/>
              </a:ext>
            </a:extLst>
          </p:cNvPr>
          <p:cNvSpPr txBox="1"/>
          <p:nvPr/>
        </p:nvSpPr>
        <p:spPr>
          <a:xfrm>
            <a:off x="8760643" y="569343"/>
            <a:ext cx="2743200" cy="5455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a:t>
            </a:r>
            <a:r>
              <a:rPr lang="en-US" dirty="0">
                <a:ea typeface="+mn-lt"/>
                <a:cs typeface="+mn-lt"/>
              </a:rPr>
              <a:t> = Pressure </a:t>
            </a:r>
            <a:endParaRPr lang="en-US" b="1" dirty="0">
              <a:ea typeface="+mn-lt"/>
              <a:cs typeface="+mn-lt"/>
            </a:endParaRPr>
          </a:p>
          <a:p>
            <a:endParaRPr lang="en-US" b="1" dirty="0">
              <a:ea typeface="+mn-lt"/>
              <a:cs typeface="+mn-lt"/>
            </a:endParaRPr>
          </a:p>
          <a:p>
            <a:r>
              <a:rPr lang="en-US" dirty="0">
                <a:ea typeface="+mn-lt"/>
                <a:cs typeface="+mn-lt"/>
              </a:rPr>
              <a:t>V= Volume </a:t>
            </a:r>
            <a:endParaRPr lang="en-US" b="1" dirty="0">
              <a:ea typeface="+mn-lt"/>
              <a:cs typeface="+mn-lt"/>
            </a:endParaRPr>
          </a:p>
          <a:p>
            <a:endParaRPr lang="en-US" b="1" dirty="0">
              <a:ea typeface="+mn-lt"/>
              <a:cs typeface="+mn-lt"/>
            </a:endParaRPr>
          </a:p>
          <a:p>
            <a:r>
              <a:rPr lang="en-US" dirty="0">
                <a:ea typeface="+mn-lt"/>
                <a:cs typeface="+mn-lt"/>
              </a:rPr>
              <a:t>NA = Avogadro number </a:t>
            </a:r>
            <a:endParaRPr lang="en-US" b="1" dirty="0">
              <a:ea typeface="+mn-lt"/>
              <a:cs typeface="+mn-lt"/>
            </a:endParaRPr>
          </a:p>
          <a:p>
            <a:endParaRPr lang="en-US" b="1" dirty="0">
              <a:ea typeface="+mn-lt"/>
              <a:cs typeface="+mn-lt"/>
            </a:endParaRPr>
          </a:p>
          <a:p>
            <a:r>
              <a:rPr lang="en-US" dirty="0">
                <a:ea typeface="+mn-lt"/>
                <a:cs typeface="+mn-lt"/>
              </a:rPr>
              <a:t>N= number of atoms or molecules </a:t>
            </a:r>
            <a:endParaRPr lang="en-US" b="1" dirty="0">
              <a:ea typeface="+mn-lt"/>
              <a:cs typeface="+mn-lt"/>
            </a:endParaRPr>
          </a:p>
          <a:p>
            <a:endParaRPr lang="en-US" b="1" dirty="0">
              <a:ea typeface="+mn-lt"/>
              <a:cs typeface="+mn-lt"/>
            </a:endParaRPr>
          </a:p>
          <a:p>
            <a:r>
              <a:rPr lang="en-US" dirty="0">
                <a:ea typeface="+mn-lt"/>
                <a:cs typeface="+mn-lt"/>
              </a:rPr>
              <a:t>n= number of moles </a:t>
            </a:r>
            <a:endParaRPr lang="en-US" b="1" dirty="0">
              <a:ea typeface="+mn-lt"/>
              <a:cs typeface="+mn-lt"/>
            </a:endParaRPr>
          </a:p>
          <a:p>
            <a:endParaRPr lang="en-US" b="1" dirty="0">
              <a:ea typeface="+mn-lt"/>
              <a:cs typeface="+mn-lt"/>
            </a:endParaRPr>
          </a:p>
          <a:p>
            <a:r>
              <a:rPr lang="en-US" dirty="0">
                <a:ea typeface="+mn-lt"/>
                <a:cs typeface="+mn-lt"/>
              </a:rPr>
              <a:t>m =mass of molecule in kg </a:t>
            </a:r>
            <a:endParaRPr lang="en-US" b="1" dirty="0">
              <a:ea typeface="+mn-lt"/>
              <a:cs typeface="+mn-lt"/>
            </a:endParaRPr>
          </a:p>
          <a:p>
            <a:endParaRPr lang="en-US" b="1" dirty="0">
              <a:ea typeface="+mn-lt"/>
              <a:cs typeface="+mn-lt"/>
            </a:endParaRPr>
          </a:p>
          <a:p>
            <a:r>
              <a:rPr lang="en-US" dirty="0">
                <a:ea typeface="+mn-lt"/>
                <a:cs typeface="+mn-lt"/>
              </a:rPr>
              <a:t>M= molar mass in kg/mole </a:t>
            </a:r>
            <a:endParaRPr lang="en-US" b="1" dirty="0">
              <a:ea typeface="+mn-lt"/>
              <a:cs typeface="+mn-lt"/>
            </a:endParaRPr>
          </a:p>
          <a:p>
            <a:endParaRPr lang="en-US" b="1" dirty="0">
              <a:ea typeface="+mn-lt"/>
              <a:cs typeface="+mn-lt"/>
            </a:endParaRPr>
          </a:p>
          <a:p>
            <a:r>
              <a:rPr lang="en-US" dirty="0" err="1">
                <a:ea typeface="+mn-lt"/>
                <a:cs typeface="+mn-lt"/>
              </a:rPr>
              <a:t>vrms</a:t>
            </a:r>
            <a:r>
              <a:rPr lang="en-US" dirty="0">
                <a:ea typeface="+mn-lt"/>
                <a:cs typeface="+mn-lt"/>
              </a:rPr>
              <a:t> = Root mean square of speed of a molecule </a:t>
            </a:r>
            <a:endParaRPr lang="en-US" b="1" dirty="0">
              <a:ea typeface="+mn-lt"/>
              <a:cs typeface="+mn-lt"/>
            </a:endParaRPr>
          </a:p>
          <a:p>
            <a:pPr>
              <a:lnSpc>
                <a:spcPct val="90000"/>
              </a:lnSpc>
              <a:spcBef>
                <a:spcPts val="1000"/>
              </a:spcBef>
            </a:pPr>
            <a:endParaRPr lang="en-US" b="1" dirty="0">
              <a:ea typeface="+mn-lt"/>
              <a:cs typeface="+mn-lt"/>
            </a:endParaRPr>
          </a:p>
          <a:p>
            <a:endParaRPr lang="en-US" dirty="0"/>
          </a:p>
        </p:txBody>
      </p:sp>
    </p:spTree>
    <p:extLst>
      <p:ext uri="{BB962C8B-B14F-4D97-AF65-F5344CB8AC3E}">
        <p14:creationId xmlns:p14="http://schemas.microsoft.com/office/powerpoint/2010/main" val="32302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2884503576"/>
              </p:ext>
            </p:extLst>
          </p:nvPr>
        </p:nvGraphicFramePr>
        <p:xfrm>
          <a:off x="4381500" y="1181100"/>
          <a:ext cx="7669723" cy="4484776"/>
        </p:xfrm>
        <a:graphic>
          <a:graphicData uri="http://schemas.openxmlformats.org/drawingml/2006/table">
            <a:tbl>
              <a:tblPr firstRow="1" bandRow="1">
                <a:solidFill>
                  <a:srgbClr val="F7F7F7"/>
                </a:solidFill>
                <a:tableStyleId>{69012ECD-51FC-41F1-AA8D-1B2483CD663E}</a:tableStyleId>
              </a:tblPr>
              <a:tblGrid>
                <a:gridCol w="4749270">
                  <a:extLst>
                    <a:ext uri="{9D8B030D-6E8A-4147-A177-3AD203B41FA5}">
                      <a16:colId xmlns:a16="http://schemas.microsoft.com/office/drawing/2014/main" val="216919050"/>
                    </a:ext>
                  </a:extLst>
                </a:gridCol>
                <a:gridCol w="2920453">
                  <a:extLst>
                    <a:ext uri="{9D8B030D-6E8A-4147-A177-3AD203B41FA5}">
                      <a16:colId xmlns:a16="http://schemas.microsoft.com/office/drawing/2014/main" val="603648281"/>
                    </a:ext>
                  </a:extLst>
                </a:gridCol>
              </a:tblGrid>
              <a:tr h="4484776">
                <a:tc>
                  <a:txBody>
                    <a:bodyPr/>
                    <a:lstStyle/>
                    <a:p>
                      <a:pPr lvl="0" algn="l">
                        <a:lnSpc>
                          <a:spcPct val="100000"/>
                        </a:lnSpc>
                        <a:spcBef>
                          <a:spcPts val="0"/>
                        </a:spcBef>
                        <a:spcAft>
                          <a:spcPts val="0"/>
                        </a:spcAft>
                        <a:buNone/>
                      </a:pPr>
                      <a:r>
                        <a:rPr lang="en-US" sz="2100" b="0" i="0" u="none" strike="noStrike" cap="none" spc="60" noProof="0" dirty="0">
                          <a:solidFill>
                            <a:schemeClr val="tx1"/>
                          </a:solidFill>
                        </a:rPr>
                        <a:t>SI UNITS</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Volume is in cubic meters“m</a:t>
                      </a:r>
                      <a:r>
                        <a:rPr lang="en-US" sz="2100" b="0" i="0" u="none" strike="noStrike" cap="none" spc="60" baseline="30000" noProof="0" dirty="0">
                          <a:solidFill>
                            <a:schemeClr val="tx1"/>
                          </a:solidFill>
                        </a:rPr>
                        <a:t>3</a:t>
                      </a:r>
                      <a:r>
                        <a:rPr lang="en-US" sz="2100" b="0" i="0" u="none" strike="noStrike" cap="none" spc="60" noProof="0" dirty="0">
                          <a:solidFill>
                            <a:schemeClr val="tx1"/>
                          </a:solidFill>
                        </a:rPr>
                        <a:t>” </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Pressure is in Pascal “Pa” </a:t>
                      </a:r>
                      <a:endParaRPr lang="en-US">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Temperature in Kelvin “K” </a:t>
                      </a:r>
                      <a:endParaRPr lang="en-US">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Energy in Joules “J” </a:t>
                      </a:r>
                      <a:endParaRPr lang="en-US">
                        <a:solidFill>
                          <a:schemeClr val="tx1"/>
                        </a:solidFill>
                      </a:endParaRPr>
                    </a:p>
                    <a:p>
                      <a:pPr lvl="0" algn="l">
                        <a:lnSpc>
                          <a:spcPct val="100000"/>
                        </a:lnSpc>
                        <a:spcBef>
                          <a:spcPts val="0"/>
                        </a:spcBef>
                        <a:spcAft>
                          <a:spcPts val="0"/>
                        </a:spcAft>
                        <a:buNone/>
                      </a:pPr>
                      <a:r>
                        <a:rPr lang="en-US" sz="2100" b="0" i="0" u="none" strike="noStrike" cap="none" spc="60" noProof="0" dirty="0" err="1">
                          <a:solidFill>
                            <a:schemeClr val="tx1"/>
                          </a:solidFill>
                        </a:rPr>
                        <a:t>vrms</a:t>
                      </a:r>
                      <a:r>
                        <a:rPr lang="en-US" sz="2100" b="0" i="0" u="none" strike="noStrike" cap="none" spc="60" noProof="0" dirty="0">
                          <a:solidFill>
                            <a:schemeClr val="tx1"/>
                          </a:solidFill>
                        </a:rPr>
                        <a:t> in meters per second “m/s” </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R is in J/ (mole K)  </a:t>
                      </a:r>
                      <a:endParaRPr lang="en-US">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K is in J/K</a:t>
                      </a:r>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p>
                      <a:pPr lvl="0">
                        <a:buNone/>
                      </a:pPr>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dirty="0">
                <a:solidFill>
                  <a:srgbClr val="FFFFFF"/>
                </a:solidFill>
              </a:rPr>
              <a:t>Formulas</a:t>
            </a:r>
            <a:br>
              <a:rPr lang="en-US" sz="3600" dirty="0">
                <a:solidFill>
                  <a:srgbClr val="FFFFFF"/>
                </a:solidFill>
              </a:rPr>
            </a:br>
            <a:r>
              <a:rPr lang="en-US" sz="3600" dirty="0">
                <a:solidFill>
                  <a:srgbClr val="FFFFFF"/>
                </a:solidFill>
                <a:cs typeface="Calibri Light"/>
              </a:rPr>
              <a:t>and Constants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409357237"/>
              </p:ext>
            </p:extLst>
          </p:nvPr>
        </p:nvGraphicFramePr>
        <p:xfrm>
          <a:off x="4307416" y="804333"/>
          <a:ext cx="7614960" cy="5728229"/>
        </p:xfrm>
        <a:graphic>
          <a:graphicData uri="http://schemas.openxmlformats.org/drawingml/2006/table">
            <a:tbl>
              <a:tblPr firstRow="1" bandRow="1">
                <a:solidFill>
                  <a:srgbClr val="F7F7F7"/>
                </a:solidFill>
                <a:tableStyleId>{69012ECD-51FC-41F1-AA8D-1B2483CD663E}</a:tableStyleId>
              </a:tblPr>
              <a:tblGrid>
                <a:gridCol w="7090866">
                  <a:extLst>
                    <a:ext uri="{9D8B030D-6E8A-4147-A177-3AD203B41FA5}">
                      <a16:colId xmlns:a16="http://schemas.microsoft.com/office/drawing/2014/main" val="216919050"/>
                    </a:ext>
                  </a:extLst>
                </a:gridCol>
                <a:gridCol w="524094">
                  <a:extLst>
                    <a:ext uri="{9D8B030D-6E8A-4147-A177-3AD203B41FA5}">
                      <a16:colId xmlns:a16="http://schemas.microsoft.com/office/drawing/2014/main" val="603648281"/>
                    </a:ext>
                  </a:extLst>
                </a:gridCol>
              </a:tblGrid>
              <a:tr h="5728229">
                <a:tc>
                  <a:txBody>
                    <a:bodyPr/>
                    <a:lstStyle/>
                    <a:p>
                      <a:pPr lvl="0" algn="l">
                        <a:lnSpc>
                          <a:spcPct val="100000"/>
                        </a:lnSpc>
                        <a:spcBef>
                          <a:spcPts val="0"/>
                        </a:spcBef>
                        <a:spcAft>
                          <a:spcPts val="0"/>
                        </a:spcAft>
                        <a:buNone/>
                      </a:pPr>
                      <a:br>
                        <a:rPr lang="en-US" dirty="0">
                          <a:solidFill>
                            <a:srgbClr val="000000"/>
                          </a:solidFill>
                        </a:rPr>
                      </a:br>
                      <a:r>
                        <a:rPr lang="en-US" sz="2100" b="0" i="0" u="none" strike="noStrike" cap="none" spc="60" noProof="0" dirty="0">
                          <a:solidFill>
                            <a:schemeClr val="tx1"/>
                          </a:solidFill>
                        </a:rPr>
                        <a:t>TF= 9/5 TC +32</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TK= TC +273.15 </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𝛥𝐿=𝛼𝐿𝛥𝑇 </a:t>
                      </a:r>
                    </a:p>
                    <a:p>
                      <a:pPr lvl="0" algn="l">
                        <a:lnSpc>
                          <a:spcPct val="100000"/>
                        </a:lnSpc>
                        <a:spcBef>
                          <a:spcPts val="0"/>
                        </a:spcBef>
                        <a:spcAft>
                          <a:spcPts val="0"/>
                        </a:spcAft>
                        <a:buNone/>
                      </a:pPr>
                      <a:r>
                        <a:rPr lang="en-US" sz="2100" b="0" i="0" u="none" strike="noStrike" cap="none" spc="60" noProof="0" dirty="0">
                          <a:solidFill>
                            <a:schemeClr val="tx1"/>
                          </a:solidFill>
                        </a:rPr>
                        <a:t>ΔA= </a:t>
                      </a:r>
                      <a:r>
                        <a:rPr lang="en-US" sz="2100" b="0" i="0" u="none" strike="noStrike" cap="none" spc="60" noProof="0" dirty="0">
                          <a:solidFill>
                            <a:schemeClr val="tx1"/>
                          </a:solidFill>
                          <a:latin typeface="Calibri"/>
                        </a:rPr>
                        <a:t>2𝛼</a:t>
                      </a:r>
                      <a:r>
                        <a:rPr lang="en-US" sz="2100" b="0" i="0" u="none" strike="noStrike" cap="none" spc="60" noProof="0" dirty="0">
                          <a:solidFill>
                            <a:schemeClr val="tx1"/>
                          </a:solidFill>
                        </a:rPr>
                        <a:t>AΔT </a:t>
                      </a:r>
                    </a:p>
                    <a:p>
                      <a:pPr lvl="0" algn="l">
                        <a:lnSpc>
                          <a:spcPct val="100000"/>
                        </a:lnSpc>
                        <a:spcBef>
                          <a:spcPts val="0"/>
                        </a:spcBef>
                        <a:spcAft>
                          <a:spcPts val="0"/>
                        </a:spcAft>
                        <a:buNone/>
                      </a:pPr>
                      <a:r>
                        <a:rPr lang="en-US" sz="2100" b="0" i="0" u="none" strike="noStrike" cap="none" spc="60" noProof="0" dirty="0">
                          <a:solidFill>
                            <a:schemeClr val="tx1"/>
                          </a:solidFill>
                        </a:rPr>
                        <a:t>ΔV=</a:t>
                      </a:r>
                      <a:r>
                        <a:rPr lang="en-US" sz="2100" b="0" i="0" u="none" strike="noStrike" cap="none" spc="60" noProof="0" dirty="0">
                          <a:solidFill>
                            <a:schemeClr val="tx1"/>
                          </a:solidFill>
                          <a:latin typeface="Calibri"/>
                        </a:rPr>
                        <a:t>3𝛼</a:t>
                      </a:r>
                      <a:r>
                        <a:rPr lang="en-US" sz="2100" b="0" i="0" u="none" strike="noStrike" cap="none" spc="60" noProof="0" dirty="0">
                          <a:solidFill>
                            <a:schemeClr val="tx1"/>
                          </a:solidFill>
                        </a:rPr>
                        <a:t>VΔT </a:t>
                      </a:r>
                    </a:p>
                    <a:p>
                      <a:pPr lvl="0" algn="l">
                        <a:lnSpc>
                          <a:spcPct val="100000"/>
                        </a:lnSpc>
                        <a:spcBef>
                          <a:spcPts val="0"/>
                        </a:spcBef>
                        <a:spcAft>
                          <a:spcPts val="0"/>
                        </a:spcAft>
                        <a:buNone/>
                      </a:pPr>
                      <a:r>
                        <a:rPr lang="en-US" sz="2100" b="0" i="0" u="none" strike="noStrike" cap="none" spc="60" noProof="0" dirty="0">
                          <a:solidFill>
                            <a:schemeClr val="tx1"/>
                          </a:solidFill>
                        </a:rPr>
                        <a:t>𝑃𝑉=𝑁𝑘𝑇 </a:t>
                      </a:r>
                    </a:p>
                    <a:p>
                      <a:pPr lvl="0" algn="l">
                        <a:lnSpc>
                          <a:spcPct val="100000"/>
                        </a:lnSpc>
                        <a:spcBef>
                          <a:spcPts val="0"/>
                        </a:spcBef>
                        <a:spcAft>
                          <a:spcPts val="0"/>
                        </a:spcAft>
                        <a:buNone/>
                      </a:pPr>
                      <a:r>
                        <a:rPr lang="en-US" sz="2100" b="0" i="0" u="none" strike="noStrike" cap="none" spc="60" noProof="0" dirty="0">
                          <a:solidFill>
                            <a:schemeClr val="tx1"/>
                          </a:solidFill>
                          <a:latin typeface="Calibri"/>
                        </a:rPr>
                        <a:t>𝑃𝑉= 𝑛𝑅𝑇</a:t>
                      </a:r>
                      <a:endParaRPr lang="en-US" dirty="0"/>
                    </a:p>
                    <a:p>
                      <a:pPr lvl="0" algn="l">
                        <a:lnSpc>
                          <a:spcPct val="100000"/>
                        </a:lnSpc>
                        <a:spcBef>
                          <a:spcPts val="0"/>
                        </a:spcBef>
                        <a:spcAft>
                          <a:spcPts val="0"/>
                        </a:spcAft>
                        <a:buNone/>
                      </a:pPr>
                      <a:r>
                        <a:rPr lang="en-US" sz="2100" b="0" i="0" u="none" strike="noStrike" cap="none" spc="60" noProof="0" dirty="0">
                          <a:solidFill>
                            <a:schemeClr val="tx1"/>
                          </a:solidFill>
                          <a:latin typeface="Calibri"/>
                        </a:rPr>
                        <a:t>P1 V1/(n1 T1)=P2 V2/(n2 T2)  </a:t>
                      </a:r>
                      <a:endParaRPr lang="en-US" sz="2100" b="1" i="0" u="none" strike="noStrike" cap="none" spc="60" noProof="0" dirty="0"/>
                    </a:p>
                    <a:p>
                      <a:pPr lvl="0" algn="l">
                        <a:lnSpc>
                          <a:spcPct val="100000"/>
                        </a:lnSpc>
                        <a:spcBef>
                          <a:spcPts val="0"/>
                        </a:spcBef>
                        <a:spcAft>
                          <a:spcPts val="0"/>
                        </a:spcAft>
                        <a:buNone/>
                      </a:pPr>
                      <a:r>
                        <a:rPr lang="en-US" sz="2100" b="0" i="0" u="none" strike="noStrike" cap="none" spc="60" noProof="0" dirty="0">
                          <a:solidFill>
                            <a:schemeClr val="tx1"/>
                          </a:solidFill>
                        </a:rPr>
                        <a:t>𝑘=1.38×10−23 𝐽/𝐾 </a:t>
                      </a:r>
                      <a:endParaRPr lang="en-US" dirty="0"/>
                    </a:p>
                    <a:p>
                      <a:pPr lvl="0" algn="l">
                        <a:lnSpc>
                          <a:spcPct val="100000"/>
                        </a:lnSpc>
                        <a:spcBef>
                          <a:spcPts val="0"/>
                        </a:spcBef>
                        <a:spcAft>
                          <a:spcPts val="0"/>
                        </a:spcAft>
                        <a:buNone/>
                      </a:pPr>
                      <a:r>
                        <a:rPr lang="en-US" sz="2100" b="0" i="0" u="none" strike="noStrike" cap="none" spc="60" noProof="0" dirty="0">
                          <a:solidFill>
                            <a:schemeClr val="tx1"/>
                          </a:solidFill>
                        </a:rPr>
                        <a:t>𝑅=8.31𝐽𝑚𝑜𝑙⋅𝐾 </a:t>
                      </a:r>
                    </a:p>
                    <a:p>
                      <a:pPr lvl="0" algn="l">
                        <a:lnSpc>
                          <a:spcPct val="100000"/>
                        </a:lnSpc>
                        <a:spcBef>
                          <a:spcPts val="0"/>
                        </a:spcBef>
                        <a:spcAft>
                          <a:spcPts val="0"/>
                        </a:spcAft>
                        <a:buNone/>
                      </a:pPr>
                      <a:r>
                        <a:rPr lang="en-US" sz="2100" b="0" i="0" u="none" strike="noStrike" cap="none" spc="60" noProof="0" dirty="0">
                          <a:solidFill>
                            <a:schemeClr val="tx1"/>
                          </a:solidFill>
                          <a:latin typeface="Calibri"/>
                        </a:rPr>
                        <a:t>n/N=R/k=NA= 6.02×10</a:t>
                      </a:r>
                      <a:r>
                        <a:rPr lang="en-US" sz="2100" b="0" i="0" u="none" strike="noStrike" cap="none" spc="60" baseline="30000" noProof="0" dirty="0">
                          <a:solidFill>
                            <a:schemeClr val="tx1"/>
                          </a:solidFill>
                          <a:latin typeface="Calibri"/>
                        </a:rPr>
                        <a:t>23</a:t>
                      </a:r>
                      <a:r>
                        <a:rPr lang="en-US" sz="2100" b="0" i="0" u="none" strike="noStrike" cap="none" spc="60" noProof="0" dirty="0">
                          <a:solidFill>
                            <a:schemeClr val="tx1"/>
                          </a:solidFill>
                          <a:latin typeface="Calibri"/>
                        </a:rPr>
                        <a:t> 𝑚𝑜𝑙−1 </a:t>
                      </a:r>
                      <a:endParaRPr lang="en-US" dirty="0"/>
                    </a:p>
                    <a:p>
                      <a:pPr lvl="0" algn="l">
                        <a:lnSpc>
                          <a:spcPct val="100000"/>
                        </a:lnSpc>
                        <a:spcBef>
                          <a:spcPts val="0"/>
                        </a:spcBef>
                        <a:spcAft>
                          <a:spcPts val="0"/>
                        </a:spcAft>
                        <a:buNone/>
                      </a:pPr>
                      <a:r>
                        <a:rPr lang="en-US" sz="2100" b="0" i="0" u="none" strike="noStrike" cap="none" spc="60" noProof="0" dirty="0">
                          <a:solidFill>
                            <a:schemeClr val="tx1"/>
                          </a:solidFill>
                          <a:latin typeface="Calibri"/>
                        </a:rPr>
                        <a:t>KE = 3/2 </a:t>
                      </a:r>
                      <a:r>
                        <a:rPr lang="en-US" sz="2100" b="0" i="0" u="none" strike="noStrike" cap="none" spc="60" noProof="0" dirty="0" err="1">
                          <a:solidFill>
                            <a:schemeClr val="tx1"/>
                          </a:solidFill>
                          <a:latin typeface="Calibri"/>
                        </a:rPr>
                        <a:t>nRT</a:t>
                      </a:r>
                      <a:r>
                        <a:rPr lang="en-US" sz="2100" b="0" i="0" u="none" strike="noStrike" cap="none" spc="60" noProof="0" dirty="0">
                          <a:solidFill>
                            <a:schemeClr val="tx1"/>
                          </a:solidFill>
                          <a:latin typeface="Calibri"/>
                        </a:rPr>
                        <a:t> = 3/2 NKT for monatomic gas</a:t>
                      </a:r>
                    </a:p>
                    <a:p>
                      <a:pPr lvl="0" algn="l">
                        <a:lnSpc>
                          <a:spcPct val="100000"/>
                        </a:lnSpc>
                        <a:spcBef>
                          <a:spcPts val="0"/>
                        </a:spcBef>
                        <a:spcAft>
                          <a:spcPts val="0"/>
                        </a:spcAft>
                        <a:buNone/>
                      </a:pPr>
                      <a:r>
                        <a:rPr lang="en-US" sz="2100" b="0" i="0" u="none" strike="noStrike" cap="none" spc="60" noProof="0" dirty="0" err="1">
                          <a:solidFill>
                            <a:schemeClr val="tx1"/>
                          </a:solidFill>
                          <a:latin typeface="Calibri"/>
                        </a:rPr>
                        <a:t>vrms</a:t>
                      </a:r>
                      <a:r>
                        <a:rPr lang="en-US" sz="2100" b="0" i="0" u="none" strike="noStrike" cap="none" spc="60" noProof="0" dirty="0">
                          <a:solidFill>
                            <a:schemeClr val="tx1"/>
                          </a:solidFill>
                          <a:latin typeface="Calibri"/>
                        </a:rPr>
                        <a:t> = sqrt (3RT/Mm) Mm is the molar mass</a:t>
                      </a:r>
                    </a:p>
                    <a:p>
                      <a:pPr lvl="0" algn="l">
                        <a:lnSpc>
                          <a:spcPct val="100000"/>
                        </a:lnSpc>
                        <a:spcBef>
                          <a:spcPts val="0"/>
                        </a:spcBef>
                        <a:spcAft>
                          <a:spcPts val="0"/>
                        </a:spcAft>
                        <a:buNone/>
                      </a:pPr>
                      <a:endParaRPr lang="en-US"/>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a:xfrm>
            <a:off x="838200" y="365125"/>
            <a:ext cx="10515600" cy="1219730"/>
          </a:xfrm>
        </p:spPr>
        <p:txBody>
          <a:bodyPr/>
          <a:lstStyle/>
          <a:p>
            <a:r>
              <a:rPr lang="en-US">
                <a:cs typeface="Calibri Light"/>
              </a:rPr>
              <a:t>CLASSWORK FOR UNIT CONVERSIONS</a:t>
            </a:r>
            <a:endParaRPr lang="en-US"/>
          </a:p>
        </p:txBody>
      </p:sp>
      <p:sp>
        <p:nvSpPr>
          <p:cNvPr id="3" name="TextBox 2">
            <a:extLst>
              <a:ext uri="{FF2B5EF4-FFF2-40B4-BE49-F238E27FC236}">
                <a16:creationId xmlns:a16="http://schemas.microsoft.com/office/drawing/2014/main" id="{912C82F1-056C-4494-B918-C56BA7010E62}"/>
              </a:ext>
            </a:extLst>
          </p:cNvPr>
          <p:cNvSpPr txBox="1"/>
          <p:nvPr/>
        </p:nvSpPr>
        <p:spPr>
          <a:xfrm>
            <a:off x="734483" y="1530350"/>
            <a:ext cx="10109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Complete the table below for unit conversion using the given temperature</a:t>
            </a:r>
          </a:p>
          <a:p>
            <a:r>
              <a:rPr lang="en-US" sz="2400">
                <a:ea typeface="+mn-lt"/>
                <a:cs typeface="+mn-lt"/>
              </a:rPr>
              <a:t>TF= 9/5 TC +32         TK= TC +273</a:t>
            </a:r>
            <a:endParaRPr lang="en-US"/>
          </a:p>
        </p:txBody>
      </p:sp>
      <p:graphicFrame>
        <p:nvGraphicFramePr>
          <p:cNvPr id="5" name="Table 5">
            <a:extLst>
              <a:ext uri="{FF2B5EF4-FFF2-40B4-BE49-F238E27FC236}">
                <a16:creationId xmlns:a16="http://schemas.microsoft.com/office/drawing/2014/main" id="{73CA2D17-7FE4-4016-8939-805ACD2FEF4C}"/>
              </a:ext>
            </a:extLst>
          </p:cNvPr>
          <p:cNvGraphicFramePr>
            <a:graphicFrameLocks noGrp="1"/>
          </p:cNvGraphicFramePr>
          <p:nvPr>
            <p:extLst>
              <p:ext uri="{D42A27DB-BD31-4B8C-83A1-F6EECF244321}">
                <p14:modId xmlns:p14="http://schemas.microsoft.com/office/powerpoint/2010/main" val="1176036912"/>
              </p:ext>
            </p:extLst>
          </p:nvPr>
        </p:nvGraphicFramePr>
        <p:xfrm>
          <a:off x="550333" y="2614083"/>
          <a:ext cx="7890810" cy="2619463"/>
        </p:xfrm>
        <a:graphic>
          <a:graphicData uri="http://schemas.openxmlformats.org/drawingml/2006/table">
            <a:tbl>
              <a:tblPr firstRow="1" bandRow="1">
                <a:tableStyleId>{5C22544A-7EE6-4342-B048-85BDC9FD1C3A}</a:tableStyleId>
              </a:tblPr>
              <a:tblGrid>
                <a:gridCol w="2630270">
                  <a:extLst>
                    <a:ext uri="{9D8B030D-6E8A-4147-A177-3AD203B41FA5}">
                      <a16:colId xmlns:a16="http://schemas.microsoft.com/office/drawing/2014/main" val="809622495"/>
                    </a:ext>
                  </a:extLst>
                </a:gridCol>
                <a:gridCol w="2630270">
                  <a:extLst>
                    <a:ext uri="{9D8B030D-6E8A-4147-A177-3AD203B41FA5}">
                      <a16:colId xmlns:a16="http://schemas.microsoft.com/office/drawing/2014/main" val="1861492854"/>
                    </a:ext>
                  </a:extLst>
                </a:gridCol>
                <a:gridCol w="2630270">
                  <a:extLst>
                    <a:ext uri="{9D8B030D-6E8A-4147-A177-3AD203B41FA5}">
                      <a16:colId xmlns:a16="http://schemas.microsoft.com/office/drawing/2014/main" val="1686158617"/>
                    </a:ext>
                  </a:extLst>
                </a:gridCol>
              </a:tblGrid>
              <a:tr h="374209">
                <a:tc>
                  <a:txBody>
                    <a:bodyPr/>
                    <a:lstStyle/>
                    <a:p>
                      <a:r>
                        <a:rPr lang="en-US"/>
                        <a:t>TC(Celcius)</a:t>
                      </a:r>
                    </a:p>
                  </a:txBody>
                  <a:tcPr/>
                </a:tc>
                <a:tc>
                  <a:txBody>
                    <a:bodyPr/>
                    <a:lstStyle/>
                    <a:p>
                      <a:r>
                        <a:rPr lang="en-US"/>
                        <a:t>TF(Fahrenheit)</a:t>
                      </a:r>
                    </a:p>
                  </a:txBody>
                  <a:tcPr/>
                </a:tc>
                <a:tc>
                  <a:txBody>
                    <a:bodyPr/>
                    <a:lstStyle/>
                    <a:p>
                      <a:r>
                        <a:rPr lang="en-US"/>
                        <a:t>TK(Kelvin)</a:t>
                      </a:r>
                    </a:p>
                  </a:txBody>
                  <a:tcPr/>
                </a:tc>
                <a:extLst>
                  <a:ext uri="{0D108BD9-81ED-4DB2-BD59-A6C34878D82A}">
                    <a16:rowId xmlns:a16="http://schemas.microsoft.com/office/drawing/2014/main" val="2919699519"/>
                  </a:ext>
                </a:extLst>
              </a:tr>
              <a:tr h="374209">
                <a:tc>
                  <a:txBody>
                    <a:bodyPr/>
                    <a:lstStyle/>
                    <a:p>
                      <a:r>
                        <a:rPr lang="en-US"/>
                        <a:t>90</a:t>
                      </a: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1110987452"/>
                  </a:ext>
                </a:extLst>
              </a:tr>
              <a:tr h="374209">
                <a:tc>
                  <a:txBody>
                    <a:bodyPr/>
                    <a:lstStyle/>
                    <a:p>
                      <a:r>
                        <a:rPr lang="en-US"/>
                        <a:t>?</a:t>
                      </a:r>
                    </a:p>
                  </a:txBody>
                  <a:tcPr/>
                </a:tc>
                <a:tc>
                  <a:txBody>
                    <a:bodyPr/>
                    <a:lstStyle/>
                    <a:p>
                      <a:r>
                        <a:rPr lang="en-US"/>
                        <a:t>100</a:t>
                      </a:r>
                    </a:p>
                  </a:txBody>
                  <a:tcPr/>
                </a:tc>
                <a:tc>
                  <a:txBody>
                    <a:bodyPr/>
                    <a:lstStyle/>
                    <a:p>
                      <a:r>
                        <a:rPr lang="en-US"/>
                        <a:t>?</a:t>
                      </a:r>
                    </a:p>
                  </a:txBody>
                  <a:tcPr/>
                </a:tc>
                <a:extLst>
                  <a:ext uri="{0D108BD9-81ED-4DB2-BD59-A6C34878D82A}">
                    <a16:rowId xmlns:a16="http://schemas.microsoft.com/office/drawing/2014/main" val="4221488341"/>
                  </a:ext>
                </a:extLst>
              </a:tr>
              <a:tr h="374209">
                <a:tc>
                  <a:txBody>
                    <a:bodyPr/>
                    <a:lstStyle/>
                    <a:p>
                      <a:r>
                        <a:rPr lang="en-US"/>
                        <a:t>?</a:t>
                      </a:r>
                    </a:p>
                  </a:txBody>
                  <a:tcPr/>
                </a:tc>
                <a:tc>
                  <a:txBody>
                    <a:bodyPr/>
                    <a:lstStyle/>
                    <a:p>
                      <a:r>
                        <a:rPr lang="en-US"/>
                        <a:t>?</a:t>
                      </a:r>
                    </a:p>
                  </a:txBody>
                  <a:tcPr/>
                </a:tc>
                <a:tc>
                  <a:txBody>
                    <a:bodyPr/>
                    <a:lstStyle/>
                    <a:p>
                      <a:r>
                        <a:rPr lang="en-US"/>
                        <a:t>300</a:t>
                      </a:r>
                    </a:p>
                  </a:txBody>
                  <a:tcPr/>
                </a:tc>
                <a:extLst>
                  <a:ext uri="{0D108BD9-81ED-4DB2-BD59-A6C34878D82A}">
                    <a16:rowId xmlns:a16="http://schemas.microsoft.com/office/drawing/2014/main" val="173138450"/>
                  </a:ext>
                </a:extLst>
              </a:tr>
              <a:tr h="374209">
                <a:tc>
                  <a:txBody>
                    <a:bodyPr/>
                    <a:lstStyle/>
                    <a:p>
                      <a:r>
                        <a:rPr lang="en-US"/>
                        <a:t>300</a:t>
                      </a: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2177435800"/>
                  </a:ext>
                </a:extLst>
              </a:tr>
              <a:tr h="374209">
                <a:tc>
                  <a:txBody>
                    <a:bodyPr/>
                    <a:lstStyle/>
                    <a:p>
                      <a:r>
                        <a:rPr lang="en-US"/>
                        <a:t>?</a:t>
                      </a:r>
                    </a:p>
                  </a:txBody>
                  <a:tcPr/>
                </a:tc>
                <a:tc>
                  <a:txBody>
                    <a:bodyPr/>
                    <a:lstStyle/>
                    <a:p>
                      <a:r>
                        <a:rPr lang="en-US"/>
                        <a:t>212</a:t>
                      </a:r>
                    </a:p>
                  </a:txBody>
                  <a:tcPr/>
                </a:tc>
                <a:tc>
                  <a:txBody>
                    <a:bodyPr/>
                    <a:lstStyle/>
                    <a:p>
                      <a:r>
                        <a:rPr lang="en-US"/>
                        <a:t>?</a:t>
                      </a:r>
                    </a:p>
                  </a:txBody>
                  <a:tcPr/>
                </a:tc>
                <a:extLst>
                  <a:ext uri="{0D108BD9-81ED-4DB2-BD59-A6C34878D82A}">
                    <a16:rowId xmlns:a16="http://schemas.microsoft.com/office/drawing/2014/main" val="600897125"/>
                  </a:ext>
                </a:extLst>
              </a:tr>
              <a:tr h="374209">
                <a:tc>
                  <a:txBody>
                    <a:bodyPr/>
                    <a:lstStyle/>
                    <a:p>
                      <a:r>
                        <a:rPr lang="en-US"/>
                        <a:t>?</a:t>
                      </a:r>
                    </a:p>
                  </a:txBody>
                  <a:tcPr/>
                </a:tc>
                <a:tc>
                  <a:txBody>
                    <a:bodyPr/>
                    <a:lstStyle/>
                    <a:p>
                      <a:r>
                        <a:rPr lang="en-US"/>
                        <a:t>?</a:t>
                      </a:r>
                    </a:p>
                  </a:txBody>
                  <a:tcPr/>
                </a:tc>
                <a:tc>
                  <a:txBody>
                    <a:bodyPr/>
                    <a:lstStyle/>
                    <a:p>
                      <a:r>
                        <a:rPr lang="en-US"/>
                        <a:t>0</a:t>
                      </a:r>
                    </a:p>
                  </a:txBody>
                  <a:tcPr/>
                </a:tc>
                <a:extLst>
                  <a:ext uri="{0D108BD9-81ED-4DB2-BD59-A6C34878D82A}">
                    <a16:rowId xmlns:a16="http://schemas.microsoft.com/office/drawing/2014/main" val="2999588422"/>
                  </a:ext>
                </a:extLst>
              </a:tr>
            </a:tbl>
          </a:graphicData>
        </a:graphic>
      </p:graphicFrame>
      <p:sp>
        <p:nvSpPr>
          <p:cNvPr id="6" name="TextBox 5">
            <a:extLst>
              <a:ext uri="{FF2B5EF4-FFF2-40B4-BE49-F238E27FC236}">
                <a16:creationId xmlns:a16="http://schemas.microsoft.com/office/drawing/2014/main" id="{9F0F9314-8C10-4D90-94F6-F35DBB69ACFC}"/>
              </a:ext>
            </a:extLst>
          </p:cNvPr>
          <p:cNvSpPr txBox="1"/>
          <p:nvPr/>
        </p:nvSpPr>
        <p:spPr>
          <a:xfrm>
            <a:off x="586317" y="5380567"/>
            <a:ext cx="80031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Solution for the first row: TK=90+273=363Kelvin     TF=(9/5)90+32=204 Fahrenheit</a:t>
            </a:r>
          </a:p>
        </p:txBody>
      </p:sp>
    </p:spTree>
    <p:extLst>
      <p:ext uri="{BB962C8B-B14F-4D97-AF65-F5344CB8AC3E}">
        <p14:creationId xmlns:p14="http://schemas.microsoft.com/office/powerpoint/2010/main" val="297175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a:xfrm>
            <a:off x="838200" y="365125"/>
            <a:ext cx="10515600" cy="1219730"/>
          </a:xfrm>
        </p:spPr>
        <p:txBody>
          <a:bodyPr/>
          <a:lstStyle/>
          <a:p>
            <a:r>
              <a:rPr lang="en-US">
                <a:cs typeface="Calibri Light"/>
              </a:rPr>
              <a:t>CLASSWORK FOR THERMAL EXPANSION</a:t>
            </a:r>
            <a:endParaRPr lang="en-US"/>
          </a:p>
        </p:txBody>
      </p:sp>
      <p:sp>
        <p:nvSpPr>
          <p:cNvPr id="3" name="TextBox 2">
            <a:extLst>
              <a:ext uri="{FF2B5EF4-FFF2-40B4-BE49-F238E27FC236}">
                <a16:creationId xmlns:a16="http://schemas.microsoft.com/office/drawing/2014/main" id="{912C82F1-056C-4494-B918-C56BA7010E62}"/>
              </a:ext>
            </a:extLst>
          </p:cNvPr>
          <p:cNvSpPr txBox="1"/>
          <p:nvPr/>
        </p:nvSpPr>
        <p:spPr>
          <a:xfrm>
            <a:off x="469900" y="1308100"/>
            <a:ext cx="10109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Complete the table below</a:t>
            </a:r>
            <a:endParaRPr lang="en-US"/>
          </a:p>
        </p:txBody>
      </p:sp>
      <p:sp>
        <p:nvSpPr>
          <p:cNvPr id="6" name="TextBox 5">
            <a:extLst>
              <a:ext uri="{FF2B5EF4-FFF2-40B4-BE49-F238E27FC236}">
                <a16:creationId xmlns:a16="http://schemas.microsoft.com/office/drawing/2014/main" id="{9F0F9314-8C10-4D90-94F6-F35DBB69ACFC}"/>
              </a:ext>
            </a:extLst>
          </p:cNvPr>
          <p:cNvSpPr txBox="1"/>
          <p:nvPr/>
        </p:nvSpPr>
        <p:spPr>
          <a:xfrm>
            <a:off x="469901" y="5052483"/>
            <a:ext cx="103737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Model word problem for the first row:  A copper wire is heated from 30 degrees celcius to 230 degrees Celcius. As a result</a:t>
            </a:r>
            <a:r>
              <a:rPr lang="en-US"/>
              <a:t> it expanded by 0.03 meters. What was the original length.</a:t>
            </a:r>
          </a:p>
          <a:p>
            <a:endParaRPr lang="en-US" dirty="0">
              <a:cs typeface="Calibri"/>
            </a:endParaRPr>
          </a:p>
          <a:p>
            <a:r>
              <a:rPr lang="en-US">
                <a:cs typeface="Calibri"/>
              </a:rPr>
              <a:t>Solution:0.03 = L (16.7 10^-6)(230-30)   L=89.8 meters</a:t>
            </a:r>
            <a:endParaRPr lang="en-US" dirty="0">
              <a:cs typeface="Calibri"/>
            </a:endParaRPr>
          </a:p>
        </p:txBody>
      </p:sp>
      <p:graphicFrame>
        <p:nvGraphicFramePr>
          <p:cNvPr id="4" name="Table 6">
            <a:extLst>
              <a:ext uri="{FF2B5EF4-FFF2-40B4-BE49-F238E27FC236}">
                <a16:creationId xmlns:a16="http://schemas.microsoft.com/office/drawing/2014/main" id="{6F713069-D97A-40D3-B22D-BB063ACFF7A6}"/>
              </a:ext>
            </a:extLst>
          </p:cNvPr>
          <p:cNvGraphicFramePr>
            <a:graphicFrameLocks noGrp="1"/>
          </p:cNvGraphicFramePr>
          <p:nvPr>
            <p:extLst>
              <p:ext uri="{D42A27DB-BD31-4B8C-83A1-F6EECF244321}">
                <p14:modId xmlns:p14="http://schemas.microsoft.com/office/powerpoint/2010/main" val="1367037011"/>
              </p:ext>
            </p:extLst>
          </p:nvPr>
        </p:nvGraphicFramePr>
        <p:xfrm>
          <a:off x="328083" y="1957916"/>
          <a:ext cx="9690134" cy="2105129"/>
        </p:xfrm>
        <a:graphic>
          <a:graphicData uri="http://schemas.openxmlformats.org/drawingml/2006/table">
            <a:tbl>
              <a:tblPr firstRow="1" bandRow="1">
                <a:tableStyleId>{5C22544A-7EE6-4342-B048-85BDC9FD1C3A}</a:tableStyleId>
              </a:tblPr>
              <a:tblGrid>
                <a:gridCol w="1785935">
                  <a:extLst>
                    <a:ext uri="{9D8B030D-6E8A-4147-A177-3AD203B41FA5}">
                      <a16:colId xmlns:a16="http://schemas.microsoft.com/office/drawing/2014/main" val="2929322577"/>
                    </a:ext>
                  </a:extLst>
                </a:gridCol>
                <a:gridCol w="1444108">
                  <a:extLst>
                    <a:ext uri="{9D8B030D-6E8A-4147-A177-3AD203B41FA5}">
                      <a16:colId xmlns:a16="http://schemas.microsoft.com/office/drawing/2014/main" val="4093501807"/>
                    </a:ext>
                  </a:extLst>
                </a:gridCol>
                <a:gridCol w="2368019">
                  <a:extLst>
                    <a:ext uri="{9D8B030D-6E8A-4147-A177-3AD203B41FA5}">
                      <a16:colId xmlns:a16="http://schemas.microsoft.com/office/drawing/2014/main" val="3238452607"/>
                    </a:ext>
                  </a:extLst>
                </a:gridCol>
                <a:gridCol w="1389062">
                  <a:extLst>
                    <a:ext uri="{9D8B030D-6E8A-4147-A177-3AD203B41FA5}">
                      <a16:colId xmlns:a16="http://schemas.microsoft.com/office/drawing/2014/main" val="2618608150"/>
                    </a:ext>
                  </a:extLst>
                </a:gridCol>
                <a:gridCol w="1087987">
                  <a:extLst>
                    <a:ext uri="{9D8B030D-6E8A-4147-A177-3AD203B41FA5}">
                      <a16:colId xmlns:a16="http://schemas.microsoft.com/office/drawing/2014/main" val="2915589715"/>
                    </a:ext>
                  </a:extLst>
                </a:gridCol>
                <a:gridCol w="1615023">
                  <a:extLst>
                    <a:ext uri="{9D8B030D-6E8A-4147-A177-3AD203B41FA5}">
                      <a16:colId xmlns:a16="http://schemas.microsoft.com/office/drawing/2014/main" val="2500520260"/>
                    </a:ext>
                  </a:extLst>
                </a:gridCol>
              </a:tblGrid>
              <a:tr h="621770">
                <a:tc>
                  <a:txBody>
                    <a:bodyPr/>
                    <a:lstStyle/>
                    <a:p>
                      <a:r>
                        <a:rPr lang="en-US"/>
                        <a:t>Object</a:t>
                      </a:r>
                    </a:p>
                  </a:txBody>
                  <a:tcPr/>
                </a:tc>
                <a:tc>
                  <a:txBody>
                    <a:bodyPr/>
                    <a:lstStyle/>
                    <a:p>
                      <a:r>
                        <a:rPr lang="en-US"/>
                        <a:t>Alpha</a:t>
                      </a:r>
                    </a:p>
                  </a:txBody>
                  <a:tcPr/>
                </a:tc>
                <a:tc>
                  <a:txBody>
                    <a:bodyPr/>
                    <a:lstStyle/>
                    <a:p>
                      <a:r>
                        <a:rPr lang="en-US"/>
                        <a:t>Initial Measurement</a:t>
                      </a:r>
                    </a:p>
                  </a:txBody>
                  <a:tcPr/>
                </a:tc>
                <a:tc>
                  <a:txBody>
                    <a:bodyPr/>
                    <a:lstStyle/>
                    <a:p>
                      <a:r>
                        <a:rPr lang="en-US"/>
                        <a:t>Ti</a:t>
                      </a:r>
                    </a:p>
                  </a:txBody>
                  <a:tcPr/>
                </a:tc>
                <a:tc>
                  <a:txBody>
                    <a:bodyPr/>
                    <a:lstStyle/>
                    <a:p>
                      <a:r>
                        <a:rPr lang="en-US"/>
                        <a:t>Tf</a:t>
                      </a:r>
                      <a:endParaRPr lang="en-US" dirty="0"/>
                    </a:p>
                  </a:txBody>
                  <a:tcPr/>
                </a:tc>
                <a:tc>
                  <a:txBody>
                    <a:bodyPr/>
                    <a:lstStyle/>
                    <a:p>
                      <a:r>
                        <a:rPr lang="en-US"/>
                        <a:t>Change</a:t>
                      </a:r>
                    </a:p>
                  </a:txBody>
                  <a:tcPr/>
                </a:tc>
                <a:extLst>
                  <a:ext uri="{0D108BD9-81ED-4DB2-BD59-A6C34878D82A}">
                    <a16:rowId xmlns:a16="http://schemas.microsoft.com/office/drawing/2014/main" val="2269974671"/>
                  </a:ext>
                </a:extLst>
              </a:tr>
              <a:tr h="370839">
                <a:tc>
                  <a:txBody>
                    <a:bodyPr/>
                    <a:lstStyle/>
                    <a:p>
                      <a:pPr lvl="0">
                        <a:buNone/>
                      </a:pPr>
                      <a:r>
                        <a:rPr lang="en-US"/>
                        <a:t>Copper Wire</a:t>
                      </a:r>
                    </a:p>
                  </a:txBody>
                  <a:tcPr/>
                </a:tc>
                <a:tc>
                  <a:txBody>
                    <a:bodyPr/>
                    <a:lstStyle/>
                    <a:p>
                      <a:pPr lvl="0">
                        <a:buNone/>
                      </a:pPr>
                      <a:r>
                        <a:rPr lang="en-US"/>
                        <a:t>16.7   10-</a:t>
                      </a:r>
                      <a:r>
                        <a:rPr lang="en-US" baseline="30000" dirty="0"/>
                        <a:t>6</a:t>
                      </a:r>
                    </a:p>
                  </a:txBody>
                  <a:tcPr/>
                </a:tc>
                <a:tc>
                  <a:txBody>
                    <a:bodyPr/>
                    <a:lstStyle/>
                    <a:p>
                      <a:pPr lvl="0">
                        <a:buNone/>
                      </a:pPr>
                      <a:r>
                        <a:rPr lang="en-US"/>
                        <a:t>Length=?</a:t>
                      </a:r>
                    </a:p>
                  </a:txBody>
                  <a:tcPr/>
                </a:tc>
                <a:tc>
                  <a:txBody>
                    <a:bodyPr/>
                    <a:lstStyle/>
                    <a:p>
                      <a:pPr lvl="0">
                        <a:buNone/>
                      </a:pPr>
                      <a:r>
                        <a:rPr lang="en-US"/>
                        <a:t>30 C</a:t>
                      </a:r>
                    </a:p>
                  </a:txBody>
                  <a:tcPr/>
                </a:tc>
                <a:tc>
                  <a:txBody>
                    <a:bodyPr/>
                    <a:lstStyle/>
                    <a:p>
                      <a:pPr lvl="0">
                        <a:buNone/>
                      </a:pPr>
                      <a:r>
                        <a:rPr lang="en-US"/>
                        <a:t>230 C</a:t>
                      </a:r>
                    </a:p>
                  </a:txBody>
                  <a:tcPr/>
                </a:tc>
                <a:tc>
                  <a:txBody>
                    <a:bodyPr/>
                    <a:lstStyle/>
                    <a:p>
                      <a:pPr lvl="0">
                        <a:buNone/>
                      </a:pPr>
                      <a:r>
                        <a:rPr lang="en-US" sz="1800" b="0" i="0" u="none" strike="noStrike" noProof="0">
                          <a:solidFill>
                            <a:schemeClr val="tx1"/>
                          </a:solidFill>
                          <a:latin typeface="Calibri"/>
                        </a:rPr>
                        <a:t>ΔL=0.03</a:t>
                      </a:r>
                      <a:endParaRPr lang="en-US"/>
                    </a:p>
                  </a:txBody>
                  <a:tcPr/>
                </a:tc>
                <a:extLst>
                  <a:ext uri="{0D108BD9-81ED-4DB2-BD59-A6C34878D82A}">
                    <a16:rowId xmlns:a16="http://schemas.microsoft.com/office/drawing/2014/main" val="755781531"/>
                  </a:ext>
                </a:extLst>
              </a:tr>
              <a:tr h="370840">
                <a:tc>
                  <a:txBody>
                    <a:bodyPr/>
                    <a:lstStyle/>
                    <a:p>
                      <a:r>
                        <a:rPr lang="en-US"/>
                        <a:t>Aluminum Plate</a:t>
                      </a:r>
                    </a:p>
                  </a:txBody>
                  <a:tcPr/>
                </a:tc>
                <a:tc>
                  <a:txBody>
                    <a:bodyPr/>
                    <a:lstStyle/>
                    <a:p>
                      <a:r>
                        <a:rPr lang="en-US"/>
                        <a:t>23.0  10</a:t>
                      </a:r>
                      <a:r>
                        <a:rPr lang="en-US" baseline="30000"/>
                        <a:t>-6</a:t>
                      </a:r>
                    </a:p>
                  </a:txBody>
                  <a:tcPr/>
                </a:tc>
                <a:tc>
                  <a:txBody>
                    <a:bodyPr/>
                    <a:lstStyle/>
                    <a:p>
                      <a:r>
                        <a:rPr lang="en-US"/>
                        <a:t>L=5meters W=3meters</a:t>
                      </a:r>
                    </a:p>
                  </a:txBody>
                  <a:tcPr/>
                </a:tc>
                <a:tc>
                  <a:txBody>
                    <a:bodyPr/>
                    <a:lstStyle/>
                    <a:p>
                      <a:r>
                        <a:rPr lang="en-US"/>
                        <a:t>70 degrees C</a:t>
                      </a:r>
                    </a:p>
                  </a:txBody>
                  <a:tcPr/>
                </a:tc>
                <a:tc>
                  <a:txBody>
                    <a:bodyPr/>
                    <a:lstStyle/>
                    <a:p>
                      <a:r>
                        <a:rPr lang="en-US"/>
                        <a:t>?</a:t>
                      </a:r>
                    </a:p>
                  </a:txBody>
                  <a:tcPr/>
                </a:tc>
                <a:tc>
                  <a:txBody>
                    <a:bodyPr/>
                    <a:lstStyle/>
                    <a:p>
                      <a:pPr lvl="0">
                        <a:buNone/>
                      </a:pPr>
                      <a:r>
                        <a:rPr lang="en-US" sz="1800" b="0" i="0" u="none" strike="noStrike" noProof="0">
                          <a:solidFill>
                            <a:schemeClr val="tx1"/>
                          </a:solidFill>
                          <a:latin typeface="Calibri"/>
                        </a:rPr>
                        <a:t>ΔA= - 0.02 m</a:t>
                      </a:r>
                      <a:r>
                        <a:rPr lang="en-US" sz="1800" b="0" i="0" u="none" strike="noStrike" baseline="30000" noProof="0" dirty="0">
                          <a:solidFill>
                            <a:schemeClr val="tx1"/>
                          </a:solidFill>
                          <a:latin typeface="Calibri"/>
                        </a:rPr>
                        <a:t>2</a:t>
                      </a:r>
                      <a:endParaRPr lang="en-US" baseline="30000" dirty="0"/>
                    </a:p>
                  </a:txBody>
                  <a:tcPr/>
                </a:tc>
                <a:extLst>
                  <a:ext uri="{0D108BD9-81ED-4DB2-BD59-A6C34878D82A}">
                    <a16:rowId xmlns:a16="http://schemas.microsoft.com/office/drawing/2014/main" val="1313873281"/>
                  </a:ext>
                </a:extLst>
              </a:tr>
              <a:tr h="370840">
                <a:tc>
                  <a:txBody>
                    <a:bodyPr/>
                    <a:lstStyle/>
                    <a:p>
                      <a:r>
                        <a:rPr lang="en-US"/>
                        <a:t>Unknown Plate</a:t>
                      </a:r>
                    </a:p>
                  </a:txBody>
                  <a:tcPr/>
                </a:tc>
                <a:tc>
                  <a:txBody>
                    <a:bodyPr/>
                    <a:lstStyle/>
                    <a:p>
                      <a:r>
                        <a:rPr lang="en-US"/>
                        <a:t>?</a:t>
                      </a:r>
                    </a:p>
                  </a:txBody>
                  <a:tcPr/>
                </a:tc>
                <a:tc>
                  <a:txBody>
                    <a:bodyPr/>
                    <a:lstStyle/>
                    <a:p>
                      <a:r>
                        <a:rPr lang="en-US"/>
                        <a:t>L=4 meters W=2meters</a:t>
                      </a:r>
                    </a:p>
                  </a:txBody>
                  <a:tcPr/>
                </a:tc>
                <a:tc>
                  <a:txBody>
                    <a:bodyPr/>
                    <a:lstStyle/>
                    <a:p>
                      <a:r>
                        <a:rPr lang="en-US"/>
                        <a:t>23 C</a:t>
                      </a:r>
                    </a:p>
                  </a:txBody>
                  <a:tcPr/>
                </a:tc>
                <a:tc>
                  <a:txBody>
                    <a:bodyPr/>
                    <a:lstStyle/>
                    <a:p>
                      <a:r>
                        <a:rPr lang="en-US"/>
                        <a:t>73 C</a:t>
                      </a:r>
                    </a:p>
                  </a:txBody>
                  <a:tcPr/>
                </a:tc>
                <a:tc>
                  <a:txBody>
                    <a:bodyPr/>
                    <a:lstStyle/>
                    <a:p>
                      <a:pPr lvl="0">
                        <a:buNone/>
                      </a:pPr>
                      <a:r>
                        <a:rPr lang="en-US" sz="1800" b="0" i="0" u="none" strike="noStrike" noProof="0">
                          <a:solidFill>
                            <a:schemeClr val="tx1"/>
                          </a:solidFill>
                          <a:latin typeface="Calibri"/>
                        </a:rPr>
                        <a:t>ΔA=0.005 m2</a:t>
                      </a:r>
                      <a:endParaRPr lang="en-US"/>
                    </a:p>
                  </a:txBody>
                  <a:tcPr/>
                </a:tc>
                <a:extLst>
                  <a:ext uri="{0D108BD9-81ED-4DB2-BD59-A6C34878D82A}">
                    <a16:rowId xmlns:a16="http://schemas.microsoft.com/office/drawing/2014/main" val="1162233825"/>
                  </a:ext>
                </a:extLst>
              </a:tr>
              <a:tr h="370840">
                <a:tc>
                  <a:txBody>
                    <a:bodyPr/>
                    <a:lstStyle/>
                    <a:p>
                      <a:pPr lvl="0">
                        <a:buNone/>
                      </a:pPr>
                      <a:r>
                        <a:rPr lang="en-US"/>
                        <a:t>Copper Sphere</a:t>
                      </a:r>
                    </a:p>
                  </a:txBody>
                  <a:tcPr/>
                </a:tc>
                <a:tc>
                  <a:txBody>
                    <a:bodyPr/>
                    <a:lstStyle/>
                    <a:p>
                      <a:pPr lvl="0">
                        <a:buNone/>
                      </a:pPr>
                      <a:r>
                        <a:rPr lang="en-US"/>
                        <a:t>16.7   10-</a:t>
                      </a:r>
                      <a:r>
                        <a:rPr lang="en-US" baseline="30000" dirty="0"/>
                        <a:t>6</a:t>
                      </a:r>
                      <a:endParaRPr lang="en-US"/>
                    </a:p>
                  </a:txBody>
                  <a:tcPr/>
                </a:tc>
                <a:tc>
                  <a:txBody>
                    <a:bodyPr/>
                    <a:lstStyle/>
                    <a:p>
                      <a:pPr lvl="0">
                        <a:buNone/>
                      </a:pPr>
                      <a:r>
                        <a:rPr lang="en-US"/>
                        <a:t>Radius 0.4 meters</a:t>
                      </a:r>
                    </a:p>
                  </a:txBody>
                  <a:tcPr/>
                </a:tc>
                <a:tc>
                  <a:txBody>
                    <a:bodyPr/>
                    <a:lstStyle/>
                    <a:p>
                      <a:pPr lvl="0">
                        <a:buNone/>
                      </a:pPr>
                      <a:r>
                        <a:rPr lang="en-US"/>
                        <a:t>30 C</a:t>
                      </a:r>
                    </a:p>
                  </a:txBody>
                  <a:tcPr/>
                </a:tc>
                <a:tc>
                  <a:txBody>
                    <a:bodyPr/>
                    <a:lstStyle/>
                    <a:p>
                      <a:pPr lvl="0">
                        <a:buNone/>
                      </a:pPr>
                      <a:r>
                        <a:rPr lang="en-US"/>
                        <a:t>70 C</a:t>
                      </a:r>
                    </a:p>
                  </a:txBody>
                  <a:tcPr/>
                </a:tc>
                <a:tc>
                  <a:txBody>
                    <a:bodyPr/>
                    <a:lstStyle/>
                    <a:p>
                      <a:pPr lvl="0">
                        <a:buNone/>
                      </a:pPr>
                      <a:r>
                        <a:rPr lang="en-US" sz="1800" b="0" i="0" u="none" strike="noStrike" noProof="0">
                          <a:solidFill>
                            <a:schemeClr val="tx1"/>
                          </a:solidFill>
                          <a:latin typeface="Calibri"/>
                        </a:rPr>
                        <a:t>ΔV=?</a:t>
                      </a:r>
                      <a:endParaRPr lang="en-US"/>
                    </a:p>
                  </a:txBody>
                  <a:tcPr/>
                </a:tc>
                <a:extLst>
                  <a:ext uri="{0D108BD9-81ED-4DB2-BD59-A6C34878D82A}">
                    <a16:rowId xmlns:a16="http://schemas.microsoft.com/office/drawing/2014/main" val="1405788154"/>
                  </a:ext>
                </a:extLst>
              </a:tr>
            </a:tbl>
          </a:graphicData>
        </a:graphic>
      </p:graphicFrame>
      <p:sp>
        <p:nvSpPr>
          <p:cNvPr id="9" name="TextBox 8">
            <a:extLst>
              <a:ext uri="{FF2B5EF4-FFF2-40B4-BE49-F238E27FC236}">
                <a16:creationId xmlns:a16="http://schemas.microsoft.com/office/drawing/2014/main" id="{7BCB40B9-B8A9-41F4-A173-D9DB40478A9E}"/>
              </a:ext>
            </a:extLst>
          </p:cNvPr>
          <p:cNvSpPr txBox="1"/>
          <p:nvPr/>
        </p:nvSpPr>
        <p:spPr>
          <a:xfrm>
            <a:off x="586317" y="4301067"/>
            <a:ext cx="7304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𝛥𝐿=𝛼𝐿𝛥𝑇        ΔA= </a:t>
            </a:r>
            <a:r>
              <a:rPr lang="en-US" dirty="0"/>
              <a:t>2𝛼</a:t>
            </a:r>
            <a:r>
              <a:rPr lang="en-US" dirty="0">
                <a:ea typeface="+mn-lt"/>
                <a:cs typeface="+mn-lt"/>
              </a:rPr>
              <a:t>AΔT      ΔV=</a:t>
            </a:r>
            <a:r>
              <a:rPr lang="en-US" dirty="0"/>
              <a:t>3𝛼</a:t>
            </a:r>
            <a:r>
              <a:rPr lang="en-US">
                <a:ea typeface="+mn-lt"/>
                <a:cs typeface="+mn-lt"/>
              </a:rPr>
              <a:t>VΔT     V(sphere)=4/3 πr</a:t>
            </a:r>
            <a:r>
              <a:rPr lang="en-US" baseline="30000" dirty="0">
                <a:ea typeface="+mn-lt"/>
                <a:cs typeface="+mn-lt"/>
              </a:rPr>
              <a:t>3</a:t>
            </a:r>
            <a:endParaRPr lang="en-US" baseline="30000"/>
          </a:p>
        </p:txBody>
      </p:sp>
    </p:spTree>
    <p:extLst>
      <p:ext uri="{BB962C8B-B14F-4D97-AF65-F5344CB8AC3E}">
        <p14:creationId xmlns:p14="http://schemas.microsoft.com/office/powerpoint/2010/main" val="224205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DED8-D664-4C37-B7A6-385C8E36E5CA}"/>
              </a:ext>
            </a:extLst>
          </p:cNvPr>
          <p:cNvSpPr>
            <a:spLocks noGrp="1"/>
          </p:cNvSpPr>
          <p:nvPr>
            <p:ph type="title"/>
          </p:nvPr>
        </p:nvSpPr>
        <p:spPr/>
        <p:txBody>
          <a:bodyPr/>
          <a:lstStyle/>
          <a:p>
            <a:r>
              <a:rPr lang="en-US">
                <a:cs typeface="Calibri Light"/>
              </a:rPr>
              <a:t>IDEAL GAS</a:t>
            </a:r>
            <a:endParaRPr lang="en-US"/>
          </a:p>
        </p:txBody>
      </p:sp>
      <p:sp>
        <p:nvSpPr>
          <p:cNvPr id="6" name="Content Placeholder 5">
            <a:extLst>
              <a:ext uri="{FF2B5EF4-FFF2-40B4-BE49-F238E27FC236}">
                <a16:creationId xmlns:a16="http://schemas.microsoft.com/office/drawing/2014/main" id="{8CF99004-2C78-42AC-A818-1E515AC2CCE8}"/>
              </a:ext>
            </a:extLst>
          </p:cNvPr>
          <p:cNvSpPr>
            <a:spLocks noGrp="1"/>
          </p:cNvSpPr>
          <p:nvPr>
            <p:ph idx="1"/>
          </p:nvPr>
        </p:nvSpPr>
        <p:spPr>
          <a:xfrm>
            <a:off x="680899" y="1383879"/>
            <a:ext cx="10515600" cy="871841"/>
          </a:xfrm>
        </p:spPr>
        <p:txBody>
          <a:bodyPr vert="horz" lIns="91440" tIns="45720" rIns="91440" bIns="45720" rtlCol="0" anchor="t">
            <a:normAutofit/>
          </a:bodyPr>
          <a:lstStyle/>
          <a:p>
            <a:pPr marL="0" indent="0">
              <a:buNone/>
            </a:pPr>
            <a:r>
              <a:rPr lang="en-US" dirty="0">
                <a:ea typeface="+mn-lt"/>
                <a:cs typeface="+mn-lt"/>
              </a:rPr>
              <a:t>An </a:t>
            </a:r>
            <a:r>
              <a:rPr lang="en-US" b="1" dirty="0">
                <a:ea typeface="+mn-lt"/>
                <a:cs typeface="+mn-lt"/>
              </a:rPr>
              <a:t>ideal gas</a:t>
            </a:r>
            <a:r>
              <a:rPr lang="en-US" dirty="0">
                <a:ea typeface="+mn-lt"/>
                <a:cs typeface="+mn-lt"/>
              </a:rPr>
              <a:t> is a hypothetical gas composed of randomly moving point </a:t>
            </a:r>
            <a:r>
              <a:rPr lang="en-US">
                <a:ea typeface="+mn-lt"/>
                <a:cs typeface="+mn-lt"/>
              </a:rPr>
              <a:t>size gas molecules where interparticle interactions are negligeable.</a:t>
            </a:r>
            <a:endParaRPr lang="en-US" baseline="30000">
              <a:cs typeface="Calibri"/>
            </a:endParaRPr>
          </a:p>
        </p:txBody>
      </p:sp>
      <p:pic>
        <p:nvPicPr>
          <p:cNvPr id="7" name="Picture 7" descr="Important equations for ideal gas. Except for the central equation PV=nRT, other equations are contexctual and applies only for certain cases.&#10;&#10;">
            <a:extLst>
              <a:ext uri="{FF2B5EF4-FFF2-40B4-BE49-F238E27FC236}">
                <a16:creationId xmlns:a16="http://schemas.microsoft.com/office/drawing/2014/main" id="{F45986D9-CF46-4AC3-BD10-7C46960568DF}"/>
              </a:ext>
            </a:extLst>
          </p:cNvPr>
          <p:cNvPicPr>
            <a:picLocks noChangeAspect="1"/>
          </p:cNvPicPr>
          <p:nvPr/>
        </p:nvPicPr>
        <p:blipFill>
          <a:blip r:embed="rId2"/>
          <a:stretch>
            <a:fillRect/>
          </a:stretch>
        </p:blipFill>
        <p:spPr>
          <a:xfrm>
            <a:off x="925287" y="2340429"/>
            <a:ext cx="9884228" cy="4234542"/>
          </a:xfrm>
          <a:prstGeom prst="rect">
            <a:avLst/>
          </a:prstGeom>
        </p:spPr>
      </p:pic>
    </p:spTree>
    <p:extLst>
      <p:ext uri="{BB962C8B-B14F-4D97-AF65-F5344CB8AC3E}">
        <p14:creationId xmlns:p14="http://schemas.microsoft.com/office/powerpoint/2010/main" val="210193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C1A0-B503-4CE0-B5D7-200C8CD5EDC6}"/>
              </a:ext>
            </a:extLst>
          </p:cNvPr>
          <p:cNvSpPr>
            <a:spLocks noGrp="1"/>
          </p:cNvSpPr>
          <p:nvPr>
            <p:ph type="title"/>
          </p:nvPr>
        </p:nvSpPr>
        <p:spPr/>
        <p:txBody>
          <a:bodyPr/>
          <a:lstStyle/>
          <a:p>
            <a:r>
              <a:rPr lang="en-US" dirty="0">
                <a:ea typeface="+mj-lt"/>
                <a:cs typeface="+mj-lt"/>
              </a:rPr>
              <a:t>CLASSWORK</a:t>
            </a:r>
            <a:r>
              <a:rPr lang="en-US" dirty="0">
                <a:cs typeface="Calibri Light"/>
              </a:rPr>
              <a:t>: IDEAL GAS STATES </a:t>
            </a:r>
            <a:endParaRPr lang="en-US" dirty="0"/>
          </a:p>
        </p:txBody>
      </p:sp>
      <p:sp>
        <p:nvSpPr>
          <p:cNvPr id="8" name="TextBox 7">
            <a:extLst>
              <a:ext uri="{FF2B5EF4-FFF2-40B4-BE49-F238E27FC236}">
                <a16:creationId xmlns:a16="http://schemas.microsoft.com/office/drawing/2014/main" id="{3B5A0337-16AA-4DB1-9B9E-D0E92AC21C40}"/>
              </a:ext>
            </a:extLst>
          </p:cNvPr>
          <p:cNvSpPr txBox="1"/>
          <p:nvPr/>
        </p:nvSpPr>
        <p:spPr>
          <a:xfrm>
            <a:off x="468087" y="1524001"/>
            <a:ext cx="1084217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𝑃𝑉=𝑁𝑘𝑇    </a:t>
            </a:r>
            <a:r>
              <a:rPr lang="en-US" sz="2400" dirty="0"/>
              <a:t>𝑃𝑉= 𝑛𝑅𝑇   </a:t>
            </a:r>
            <a:r>
              <a:rPr lang="en-US" sz="2400">
                <a:ea typeface="+mn-lt"/>
                <a:cs typeface="+mn-lt"/>
              </a:rPr>
              <a:t>𝑘=1.38×10−23 𝐽/𝐾   𝑅=8.31𝐽𝑚𝑜𝑙⋅𝐾   </a:t>
            </a:r>
            <a:endParaRPr lang="en-US" sz="2400" dirty="0">
              <a:ea typeface="+mn-lt"/>
              <a:cs typeface="+mn-lt"/>
            </a:endParaRPr>
          </a:p>
          <a:p>
            <a:r>
              <a:rPr lang="en-US" sz="2400">
                <a:ea typeface="+mn-lt"/>
                <a:cs typeface="+mn-lt"/>
              </a:rPr>
              <a:t>Volume is in cubic meters“m</a:t>
            </a:r>
            <a:r>
              <a:rPr lang="en-US" sz="2400" baseline="30000">
                <a:ea typeface="+mn-lt"/>
                <a:cs typeface="+mn-lt"/>
              </a:rPr>
              <a:t>3</a:t>
            </a:r>
            <a:r>
              <a:rPr lang="en-US" sz="2400">
                <a:ea typeface="+mn-lt"/>
                <a:cs typeface="+mn-lt"/>
              </a:rPr>
              <a:t>”  Pressure is in Pascal “Pa”  Temperature in Kelvin “K” </a:t>
            </a:r>
            <a:endParaRPr lang="en-US" sz="2400"/>
          </a:p>
          <a:p>
            <a:endParaRPr lang="en-US" dirty="0">
              <a:cs typeface="Calibri"/>
            </a:endParaRPr>
          </a:p>
          <a:p>
            <a:endParaRPr lang="en-US" dirty="0">
              <a:cs typeface="Calibri"/>
            </a:endParaRPr>
          </a:p>
        </p:txBody>
      </p:sp>
      <p:sp>
        <p:nvSpPr>
          <p:cNvPr id="9" name="TextBox 8">
            <a:extLst>
              <a:ext uri="{FF2B5EF4-FFF2-40B4-BE49-F238E27FC236}">
                <a16:creationId xmlns:a16="http://schemas.microsoft.com/office/drawing/2014/main" id="{CDC69610-8130-4C9E-B3C7-7BB6656B49E9}"/>
              </a:ext>
            </a:extLst>
          </p:cNvPr>
          <p:cNvSpPr txBox="1"/>
          <p:nvPr/>
        </p:nvSpPr>
        <p:spPr>
          <a:xfrm>
            <a:off x="391886" y="2351314"/>
            <a:ext cx="111796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Q: Three moles of ideal gas has 100,000 Pascal pressure at 242 degrees Kelvin. What is its volume ?</a:t>
            </a:r>
          </a:p>
          <a:p>
            <a:r>
              <a:rPr lang="en-US" sz="2000">
                <a:cs typeface="Calibri"/>
              </a:rPr>
              <a:t>n=3  P=100,000 V=? T=242             V=nRT/P      V= 0.06 m</a:t>
            </a:r>
            <a:r>
              <a:rPr lang="en-US" sz="2000" baseline="30000">
                <a:cs typeface="Calibri"/>
              </a:rPr>
              <a:t>3</a:t>
            </a:r>
            <a:endParaRPr lang="en-US" sz="2000" baseline="30000" dirty="0">
              <a:cs typeface="Calibri"/>
            </a:endParaRPr>
          </a:p>
        </p:txBody>
      </p:sp>
      <p:graphicFrame>
        <p:nvGraphicFramePr>
          <p:cNvPr id="10" name="Table 10">
            <a:extLst>
              <a:ext uri="{FF2B5EF4-FFF2-40B4-BE49-F238E27FC236}">
                <a16:creationId xmlns:a16="http://schemas.microsoft.com/office/drawing/2014/main" id="{AD2BDC2E-9861-4B04-9018-1B78F66E23E1}"/>
              </a:ext>
            </a:extLst>
          </p:cNvPr>
          <p:cNvGraphicFramePr>
            <a:graphicFrameLocks noGrp="1"/>
          </p:cNvGraphicFramePr>
          <p:nvPr>
            <p:extLst>
              <p:ext uri="{D42A27DB-BD31-4B8C-83A1-F6EECF244321}">
                <p14:modId xmlns:p14="http://schemas.microsoft.com/office/powerpoint/2010/main" val="3776439252"/>
              </p:ext>
            </p:extLst>
          </p:nvPr>
        </p:nvGraphicFramePr>
        <p:xfrm>
          <a:off x="901338" y="3617976"/>
          <a:ext cx="8168636" cy="1854200"/>
        </p:xfrm>
        <a:graphic>
          <a:graphicData uri="http://schemas.openxmlformats.org/drawingml/2006/table">
            <a:tbl>
              <a:tblPr firstRow="1" bandRow="1">
                <a:tableStyleId>{5C22544A-7EE6-4342-B048-85BDC9FD1C3A}</a:tableStyleId>
              </a:tblPr>
              <a:tblGrid>
                <a:gridCol w="1633727">
                  <a:extLst>
                    <a:ext uri="{9D8B030D-6E8A-4147-A177-3AD203B41FA5}">
                      <a16:colId xmlns:a16="http://schemas.microsoft.com/office/drawing/2014/main" val="117832817"/>
                    </a:ext>
                  </a:extLst>
                </a:gridCol>
                <a:gridCol w="1633727">
                  <a:extLst>
                    <a:ext uri="{9D8B030D-6E8A-4147-A177-3AD203B41FA5}">
                      <a16:colId xmlns:a16="http://schemas.microsoft.com/office/drawing/2014/main" val="2776828455"/>
                    </a:ext>
                  </a:extLst>
                </a:gridCol>
                <a:gridCol w="2013857">
                  <a:extLst>
                    <a:ext uri="{9D8B030D-6E8A-4147-A177-3AD203B41FA5}">
                      <a16:colId xmlns:a16="http://schemas.microsoft.com/office/drawing/2014/main" val="1891858450"/>
                    </a:ext>
                  </a:extLst>
                </a:gridCol>
                <a:gridCol w="1253598">
                  <a:extLst>
                    <a:ext uri="{9D8B030D-6E8A-4147-A177-3AD203B41FA5}">
                      <a16:colId xmlns:a16="http://schemas.microsoft.com/office/drawing/2014/main" val="3557647774"/>
                    </a:ext>
                  </a:extLst>
                </a:gridCol>
                <a:gridCol w="1633727">
                  <a:extLst>
                    <a:ext uri="{9D8B030D-6E8A-4147-A177-3AD203B41FA5}">
                      <a16:colId xmlns:a16="http://schemas.microsoft.com/office/drawing/2014/main" val="786711543"/>
                    </a:ext>
                  </a:extLst>
                </a:gridCol>
              </a:tblGrid>
              <a:tr h="370840">
                <a:tc>
                  <a:txBody>
                    <a:bodyPr/>
                    <a:lstStyle/>
                    <a:p>
                      <a:r>
                        <a:rPr lang="en-US"/>
                        <a:t>Pressure</a:t>
                      </a:r>
                    </a:p>
                  </a:txBody>
                  <a:tcPr/>
                </a:tc>
                <a:tc>
                  <a:txBody>
                    <a:bodyPr/>
                    <a:lstStyle/>
                    <a:p>
                      <a:r>
                        <a:rPr lang="en-US"/>
                        <a:t>Volume</a:t>
                      </a:r>
                    </a:p>
                  </a:txBody>
                  <a:tcPr/>
                </a:tc>
                <a:tc>
                  <a:txBody>
                    <a:bodyPr/>
                    <a:lstStyle/>
                    <a:p>
                      <a:r>
                        <a:rPr lang="en-US"/>
                        <a:t>number</a:t>
                      </a:r>
                    </a:p>
                  </a:txBody>
                  <a:tcPr/>
                </a:tc>
                <a:tc>
                  <a:txBody>
                    <a:bodyPr/>
                    <a:lstStyle/>
                    <a:p>
                      <a:r>
                        <a:rPr lang="en-US"/>
                        <a:t>Constant</a:t>
                      </a:r>
                    </a:p>
                  </a:txBody>
                  <a:tcPr/>
                </a:tc>
                <a:tc>
                  <a:txBody>
                    <a:bodyPr/>
                    <a:lstStyle/>
                    <a:p>
                      <a:r>
                        <a:rPr lang="en-US"/>
                        <a:t>Temperature</a:t>
                      </a:r>
                    </a:p>
                  </a:txBody>
                  <a:tcPr/>
                </a:tc>
                <a:extLst>
                  <a:ext uri="{0D108BD9-81ED-4DB2-BD59-A6C34878D82A}">
                    <a16:rowId xmlns:a16="http://schemas.microsoft.com/office/drawing/2014/main" val="1795899619"/>
                  </a:ext>
                </a:extLst>
              </a:tr>
              <a:tr h="370840">
                <a:tc>
                  <a:txBody>
                    <a:bodyPr/>
                    <a:lstStyle/>
                    <a:p>
                      <a:r>
                        <a:rPr lang="en-US"/>
                        <a:t>100,000 Pa</a:t>
                      </a:r>
                    </a:p>
                  </a:txBody>
                  <a:tcPr/>
                </a:tc>
                <a:tc>
                  <a:txBody>
                    <a:bodyPr/>
                    <a:lstStyle/>
                    <a:p>
                      <a:r>
                        <a:rPr lang="en-US"/>
                        <a:t>?</a:t>
                      </a:r>
                    </a:p>
                  </a:txBody>
                  <a:tcPr/>
                </a:tc>
                <a:tc>
                  <a:txBody>
                    <a:bodyPr/>
                    <a:lstStyle/>
                    <a:p>
                      <a:r>
                        <a:rPr lang="en-US"/>
                        <a:t>3 moles</a:t>
                      </a:r>
                    </a:p>
                  </a:txBody>
                  <a:tcPr/>
                </a:tc>
                <a:tc>
                  <a:txBody>
                    <a:bodyPr/>
                    <a:lstStyle/>
                    <a:p>
                      <a:r>
                        <a:rPr lang="en-US"/>
                        <a:t>R</a:t>
                      </a:r>
                    </a:p>
                  </a:txBody>
                  <a:tcPr/>
                </a:tc>
                <a:tc>
                  <a:txBody>
                    <a:bodyPr/>
                    <a:lstStyle/>
                    <a:p>
                      <a:r>
                        <a:rPr lang="en-US"/>
                        <a:t>242K</a:t>
                      </a:r>
                    </a:p>
                  </a:txBody>
                  <a:tcPr/>
                </a:tc>
                <a:extLst>
                  <a:ext uri="{0D108BD9-81ED-4DB2-BD59-A6C34878D82A}">
                    <a16:rowId xmlns:a16="http://schemas.microsoft.com/office/drawing/2014/main" val="777230431"/>
                  </a:ext>
                </a:extLst>
              </a:tr>
              <a:tr h="370840">
                <a:tc>
                  <a:txBody>
                    <a:bodyPr/>
                    <a:lstStyle/>
                    <a:p>
                      <a:r>
                        <a:rPr lang="en-US"/>
                        <a:t>1 atm</a:t>
                      </a:r>
                    </a:p>
                  </a:txBody>
                  <a:tcPr/>
                </a:tc>
                <a:tc>
                  <a:txBody>
                    <a:bodyPr/>
                    <a:lstStyle/>
                    <a:p>
                      <a:r>
                        <a:rPr lang="en-US"/>
                        <a:t>0.2 m</a:t>
                      </a:r>
                      <a:r>
                        <a:rPr lang="en-US" baseline="30000"/>
                        <a:t>3</a:t>
                      </a:r>
                    </a:p>
                  </a:txBody>
                  <a:tcPr/>
                </a:tc>
                <a:tc>
                  <a:txBody>
                    <a:bodyPr/>
                    <a:lstStyle/>
                    <a:p>
                      <a:r>
                        <a:rPr lang="en-US"/>
                        <a:t>?</a:t>
                      </a:r>
                    </a:p>
                  </a:txBody>
                  <a:tcPr/>
                </a:tc>
                <a:tc>
                  <a:txBody>
                    <a:bodyPr/>
                    <a:lstStyle/>
                    <a:p>
                      <a:r>
                        <a:rPr lang="en-US"/>
                        <a:t>R</a:t>
                      </a:r>
                    </a:p>
                  </a:txBody>
                  <a:tcPr/>
                </a:tc>
                <a:tc>
                  <a:txBody>
                    <a:bodyPr/>
                    <a:lstStyle/>
                    <a:p>
                      <a:r>
                        <a:rPr lang="en-US"/>
                        <a:t>600K</a:t>
                      </a:r>
                      <a:endParaRPr lang="en-US" dirty="0"/>
                    </a:p>
                  </a:txBody>
                  <a:tcPr/>
                </a:tc>
                <a:extLst>
                  <a:ext uri="{0D108BD9-81ED-4DB2-BD59-A6C34878D82A}">
                    <a16:rowId xmlns:a16="http://schemas.microsoft.com/office/drawing/2014/main" val="109134942"/>
                  </a:ext>
                </a:extLst>
              </a:tr>
              <a:tr h="370840">
                <a:tc>
                  <a:txBody>
                    <a:bodyPr/>
                    <a:lstStyle/>
                    <a:p>
                      <a:r>
                        <a:rPr lang="en-US"/>
                        <a:t>75 kPa</a:t>
                      </a:r>
                    </a:p>
                  </a:txBody>
                  <a:tcPr/>
                </a:tc>
                <a:tc>
                  <a:txBody>
                    <a:bodyPr/>
                    <a:lstStyle/>
                    <a:p>
                      <a:r>
                        <a:rPr lang="en-US"/>
                        <a:t>0.15 </a:t>
                      </a:r>
                      <a:r>
                        <a:rPr lang="en-US" sz="1800" b="0" i="0" u="none" strike="noStrike" noProof="0">
                          <a:latin typeface="Calibri"/>
                        </a:rPr>
                        <a:t>gallon</a:t>
                      </a:r>
                      <a:endParaRPr lang="en-US" sz="1800" b="0" i="0" u="none" strike="noStrike" baseline="30000" noProof="0">
                        <a:latin typeface="Calibri"/>
                      </a:endParaRPr>
                    </a:p>
                  </a:txBody>
                  <a:tcPr/>
                </a:tc>
                <a:tc>
                  <a:txBody>
                    <a:bodyPr/>
                    <a:lstStyle/>
                    <a:p>
                      <a:r>
                        <a:rPr lang="en-US"/>
                        <a:t>?</a:t>
                      </a:r>
                    </a:p>
                  </a:txBody>
                  <a:tcPr/>
                </a:tc>
                <a:tc>
                  <a:txBody>
                    <a:bodyPr/>
                    <a:lstStyle/>
                    <a:p>
                      <a:r>
                        <a:rPr lang="en-US"/>
                        <a:t>R</a:t>
                      </a:r>
                    </a:p>
                  </a:txBody>
                  <a:tcPr/>
                </a:tc>
                <a:tc>
                  <a:txBody>
                    <a:bodyPr/>
                    <a:lstStyle/>
                    <a:p>
                      <a:r>
                        <a:rPr lang="en-US"/>
                        <a:t>-10 Celcius</a:t>
                      </a:r>
                    </a:p>
                  </a:txBody>
                  <a:tcPr/>
                </a:tc>
                <a:extLst>
                  <a:ext uri="{0D108BD9-81ED-4DB2-BD59-A6C34878D82A}">
                    <a16:rowId xmlns:a16="http://schemas.microsoft.com/office/drawing/2014/main" val="1275647343"/>
                  </a:ext>
                </a:extLst>
              </a:tr>
              <a:tr h="370840">
                <a:tc>
                  <a:txBody>
                    <a:bodyPr/>
                    <a:lstStyle/>
                    <a:p>
                      <a:r>
                        <a:rPr lang="en-US"/>
                        <a:t>?</a:t>
                      </a:r>
                      <a:endParaRPr lang="en-US" dirty="0"/>
                    </a:p>
                  </a:txBody>
                  <a:tcPr/>
                </a:tc>
                <a:tc>
                  <a:txBody>
                    <a:bodyPr/>
                    <a:lstStyle/>
                    <a:p>
                      <a:r>
                        <a:rPr lang="en-US"/>
                        <a:t>8 10</a:t>
                      </a:r>
                      <a:r>
                        <a:rPr lang="en-US" baseline="30000"/>
                        <a:t>(-18) </a:t>
                      </a:r>
                      <a:r>
                        <a:rPr lang="en-US"/>
                        <a:t>m</a:t>
                      </a:r>
                      <a:r>
                        <a:rPr lang="en-US" baseline="30000"/>
                        <a:t>3</a:t>
                      </a:r>
                    </a:p>
                  </a:txBody>
                  <a:tcPr/>
                </a:tc>
                <a:tc>
                  <a:txBody>
                    <a:bodyPr/>
                    <a:lstStyle/>
                    <a:p>
                      <a:r>
                        <a:rPr lang="en-US"/>
                        <a:t>1000 molecules</a:t>
                      </a:r>
                    </a:p>
                  </a:txBody>
                  <a:tcPr/>
                </a:tc>
                <a:tc>
                  <a:txBody>
                    <a:bodyPr/>
                    <a:lstStyle/>
                    <a:p>
                      <a:r>
                        <a:rPr lang="en-US"/>
                        <a:t>k</a:t>
                      </a:r>
                    </a:p>
                  </a:txBody>
                  <a:tcPr/>
                </a:tc>
                <a:tc>
                  <a:txBody>
                    <a:bodyPr/>
                    <a:lstStyle/>
                    <a:p>
                      <a:r>
                        <a:rPr lang="en-US"/>
                        <a:t>400 K</a:t>
                      </a:r>
                    </a:p>
                  </a:txBody>
                  <a:tcPr/>
                </a:tc>
                <a:extLst>
                  <a:ext uri="{0D108BD9-81ED-4DB2-BD59-A6C34878D82A}">
                    <a16:rowId xmlns:a16="http://schemas.microsoft.com/office/drawing/2014/main" val="286821014"/>
                  </a:ext>
                </a:extLst>
              </a:tr>
            </a:tbl>
          </a:graphicData>
        </a:graphic>
      </p:graphicFrame>
      <p:sp>
        <p:nvSpPr>
          <p:cNvPr id="11" name="TextBox 10">
            <a:extLst>
              <a:ext uri="{FF2B5EF4-FFF2-40B4-BE49-F238E27FC236}">
                <a16:creationId xmlns:a16="http://schemas.microsoft.com/office/drawing/2014/main" id="{2FA35531-1085-414E-BDF3-02E84C74DCED}"/>
              </a:ext>
            </a:extLst>
          </p:cNvPr>
          <p:cNvSpPr txBox="1"/>
          <p:nvPr/>
        </p:nvSpPr>
        <p:spPr>
          <a:xfrm>
            <a:off x="948418" y="3125560"/>
            <a:ext cx="7641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Complete the table below, use unit conversion if necessary.</a:t>
            </a:r>
            <a:endParaRPr lang="en-US">
              <a:cs typeface="Calibri"/>
            </a:endParaRPr>
          </a:p>
        </p:txBody>
      </p:sp>
      <p:sp>
        <p:nvSpPr>
          <p:cNvPr id="12" name="TextBox 11">
            <a:extLst>
              <a:ext uri="{FF2B5EF4-FFF2-40B4-BE49-F238E27FC236}">
                <a16:creationId xmlns:a16="http://schemas.microsoft.com/office/drawing/2014/main" id="{949D33EF-5195-40CE-B14D-B7E0FACF4AC2}"/>
              </a:ext>
            </a:extLst>
          </p:cNvPr>
          <p:cNvSpPr txBox="1"/>
          <p:nvPr/>
        </p:nvSpPr>
        <p:spPr>
          <a:xfrm>
            <a:off x="949779" y="5543550"/>
            <a:ext cx="9122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TK=TC+273   1 atm=101,325 Pascal   1kPa=1 kilopascal=1000 Pascal   1 Gallon=0.003785 m</a:t>
            </a:r>
            <a:r>
              <a:rPr lang="en-US" baseline="30000" dirty="0"/>
              <a:t>3</a:t>
            </a:r>
          </a:p>
        </p:txBody>
      </p:sp>
    </p:spTree>
    <p:extLst>
      <p:ext uri="{BB962C8B-B14F-4D97-AF65-F5344CB8AC3E}">
        <p14:creationId xmlns:p14="http://schemas.microsoft.com/office/powerpoint/2010/main" val="10158574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F9E05-1A7E-458F-BF6F-33BEF5744484}">
  <ds:schemaRefs>
    <ds:schemaRef ds:uri="http://schemas.microsoft.com/sharepoint/v3/contenttype/forms"/>
  </ds:schemaRefs>
</ds:datastoreItem>
</file>

<file path=customXml/itemProps2.xml><?xml version="1.0" encoding="utf-8"?>
<ds:datastoreItem xmlns:ds="http://schemas.openxmlformats.org/officeDocument/2006/customXml" ds:itemID="{D8841B15-615D-47F1-9351-1B19B7E95B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73EE22-B308-40F8-8371-D38AA8437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4f885-5cd7-482a-89e1-9538160d6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Temperature, Kinetic Theory, and the Gas Laws</vt:lpstr>
      <vt:lpstr>Learning  Outcomes</vt:lpstr>
      <vt:lpstr>Concepts</vt:lpstr>
      <vt:lpstr>Units</vt:lpstr>
      <vt:lpstr>Formulas and Constants</vt:lpstr>
      <vt:lpstr>CLASSWORK FOR UNIT CONVERSIONS</vt:lpstr>
      <vt:lpstr>CLASSWORK FOR THERMAL EXPANSION</vt:lpstr>
      <vt:lpstr>IDEAL GAS</vt:lpstr>
      <vt:lpstr>CLASSWORK: IDEAL GAS STATES </vt:lpstr>
      <vt:lpstr>IDEAL GAS PROCESS EQUATION</vt:lpstr>
      <vt:lpstr>IDEAL GAS PROCESSES</vt:lpstr>
      <vt:lpstr>KEY STRATEGIES</vt:lpstr>
      <vt:lpstr>IDEAL GAS PROCESS CLASSWORK</vt:lpstr>
      <vt:lpstr>PowerPoint Presentation</vt:lpstr>
      <vt:lpstr>PowerPoint Presentation</vt:lpstr>
      <vt:lpstr>CLASSWORK FOR KINETIC THEORY OF GAS</vt:lpstr>
      <vt:lpstr>CLASSWORK FOR PHASE CHANGE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1255</cp:revision>
  <dcterms:created xsi:type="dcterms:W3CDTF">2021-08-09T21:57:42Z</dcterms:created>
  <dcterms:modified xsi:type="dcterms:W3CDTF">2022-04-01T14:47:26Z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